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64" r:id="rId3"/>
    <p:sldId id="260" r:id="rId4"/>
    <p:sldId id="266" r:id="rId5"/>
    <p:sldId id="267" r:id="rId6"/>
    <p:sldId id="259" r:id="rId7"/>
    <p:sldId id="263" r:id="rId8"/>
    <p:sldId id="265" r:id="rId9"/>
    <p:sldId id="261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474" autoAdjust="0"/>
  </p:normalViewPr>
  <p:slideViewPr>
    <p:cSldViewPr snapToObjects="1" showGuides="1">
      <p:cViewPr>
        <p:scale>
          <a:sx n="70" d="100"/>
          <a:sy n="70" d="100"/>
        </p:scale>
        <p:origin x="-129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4EC6E-ED8F-493A-8E5D-82A6F654C108}" type="datetimeFigureOut">
              <a:rPr lang="nl-NL" smtClean="0"/>
              <a:t>3-12-2012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56F3D-66F7-4D11-99DA-31D6F6CBA8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5644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CFB790-6AAF-4277-9375-A4DEDFDE7FE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BBB67E-54D4-404E-A7A4-88BDA8DD175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b="0" i="0" noProof="0" dirty="0" smtClean="0">
                <a:solidFill>
                  <a:schemeClr val="accent2"/>
                </a:solidFill>
                <a:latin typeface="Verdana"/>
                <a:ea typeface="ヒラギノ角ゴ Pro W3" charset="-128"/>
                <a:cs typeface="Verdana"/>
              </a:rPr>
              <a:t>Eindresultaat Integraal Beeld</a:t>
            </a: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nl-NL" b="1" i="1" noProof="0" dirty="0" smtClean="0">
              <a:solidFill>
                <a:schemeClr val="accent2"/>
              </a:solidFill>
              <a:latin typeface="Verdana"/>
              <a:ea typeface="ヒラギノ角ゴ Pro W3" charset="-128"/>
              <a:cs typeface="Verdana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b="0" i="0" noProof="0" dirty="0" smtClean="0">
                <a:solidFill>
                  <a:schemeClr val="accent2"/>
                </a:solidFill>
                <a:latin typeface="Verdana"/>
                <a:ea typeface="ヒラギノ角ゴ Pro W3" charset="-128"/>
                <a:cs typeface="Verdana"/>
              </a:rPr>
              <a:t>1 A4 per bouwsteen (</a:t>
            </a:r>
            <a:r>
              <a:rPr lang="nl-NL" b="0" i="0" noProof="0" dirty="0" err="1" smtClean="0">
                <a:solidFill>
                  <a:schemeClr val="accent2"/>
                </a:solidFill>
                <a:latin typeface="Verdana"/>
                <a:ea typeface="ヒラギノ角ゴ Pro W3" charset="-128"/>
                <a:cs typeface="Verdana"/>
              </a:rPr>
              <a:t>factsheets</a:t>
            </a:r>
            <a:r>
              <a:rPr lang="nl-NL" b="0" i="0" dirty="0" smtClean="0">
                <a:solidFill>
                  <a:schemeClr val="accent2"/>
                </a:solidFill>
                <a:latin typeface="Verdana"/>
                <a:ea typeface="ヒラギノ角ゴ Pro W3" charset="-128"/>
                <a:cs typeface="Verdana"/>
              </a:rPr>
              <a:t>)</a:t>
            </a:r>
            <a:r>
              <a:rPr lang="nl-NL" b="0" i="0" noProof="0" dirty="0" smtClean="0">
                <a:solidFill>
                  <a:schemeClr val="accent2"/>
                </a:solidFill>
                <a:latin typeface="Verdana"/>
                <a:ea typeface="ヒラギノ角ゴ Pro W3" charset="-128"/>
                <a:cs typeface="Verdana"/>
              </a:rPr>
              <a:t> waarin: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nl-NL" b="0" i="0" dirty="0" smtClean="0">
                <a:solidFill>
                  <a:srgbClr val="7030A0"/>
                </a:solidFill>
                <a:latin typeface="Verdana"/>
                <a:ea typeface="ヒラギノ角ゴ Pro W3" charset="-128"/>
                <a:cs typeface="Verdana"/>
              </a:rPr>
              <a:t>status bouwsteen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nl-NL" b="0" i="0" dirty="0" smtClean="0">
                <a:solidFill>
                  <a:srgbClr val="7030A0"/>
                </a:solidFill>
                <a:latin typeface="Verdana"/>
                <a:ea typeface="ヒラギノ角ゴ Pro W3" charset="-128"/>
                <a:cs typeface="Verdana"/>
              </a:rPr>
              <a:t>Advies aan gemeenten over implementatie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nl-NL" b="0" i="0" u="none" strike="noStrike" kern="1200" cap="none" spc="0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Verdana"/>
                <a:ea typeface="ヒラギノ角ゴ Pro W3" charset="-128"/>
                <a:cs typeface="Verdana"/>
              </a:rPr>
              <a:t>Positie VNG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endParaRPr kumimoji="0" lang="nl-NL" b="0" i="0" u="none" strike="noStrike" kern="1200" cap="none" spc="0" normalizeH="0" baseline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Verdana"/>
              <a:ea typeface="ヒラギノ角ゴ Pro W3" charset="-128"/>
              <a:cs typeface="Verdana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nl-N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/>
                <a:ea typeface="ヒラギノ角ゴ Pro W3" charset="-128"/>
                <a:cs typeface="Verdana"/>
              </a:rPr>
              <a:t>Integrale </a:t>
            </a:r>
            <a:r>
              <a:rPr lang="nl-NL" b="0" i="0" noProof="0" dirty="0" smtClean="0">
                <a:solidFill>
                  <a:schemeClr val="accent2"/>
                </a:solidFill>
                <a:latin typeface="Verdana"/>
                <a:ea typeface="ヒラギノ角ゴ Pro W3" charset="-128"/>
                <a:cs typeface="Verdana"/>
              </a:rPr>
              <a:t>Beeld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nl-NL" b="0" i="0" u="none" strike="noStrike" kern="1200" cap="none" spc="0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Verdana"/>
                <a:ea typeface="ヒラギノ角ゴ Pro W3" charset="-128"/>
                <a:cs typeface="Verdana"/>
              </a:rPr>
              <a:t>Op basis van alle impactanalyses i</a:t>
            </a:r>
            <a:r>
              <a:rPr lang="nl-NL" b="0" i="0" dirty="0" smtClean="0">
                <a:solidFill>
                  <a:srgbClr val="7030A0"/>
                </a:solidFill>
                <a:latin typeface="Verdana"/>
                <a:ea typeface="ヒラギノ角ゴ Pro W3" charset="-128"/>
                <a:cs typeface="Verdana"/>
              </a:rPr>
              <a:t>n samenhang;</a:t>
            </a:r>
            <a:endParaRPr kumimoji="0" lang="nl-NL" b="0" i="0" u="none" strike="noStrike" kern="1200" cap="none" spc="0" normalizeH="0" baseline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Verdana"/>
              <a:ea typeface="ヒラギノ角ゴ Pro W3" charset="-128"/>
              <a:cs typeface="Verdana"/>
            </a:endParaRP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nl-NL" b="0" i="0" u="none" strike="noStrike" kern="1200" cap="none" spc="0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Verdana"/>
                <a:ea typeface="ヒラギノ角ゴ Pro W3" charset="-128"/>
                <a:cs typeface="Verdana"/>
              </a:rPr>
              <a:t>Vanuit perspectief</a:t>
            </a:r>
            <a:r>
              <a:rPr kumimoji="0" lang="nl-NL" b="0" i="0" u="none" strike="noStrike" kern="1200" cap="none" spc="0" normalizeH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Verdana"/>
                <a:ea typeface="ヒラギノ角ゴ Pro W3" charset="-128"/>
                <a:cs typeface="Verdana"/>
              </a:rPr>
              <a:t> van het </a:t>
            </a:r>
            <a:r>
              <a:rPr kumimoji="0" lang="nl-NL" b="0" i="0" u="none" strike="noStrike" kern="1200" cap="none" spc="0" normalizeH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Verdana"/>
                <a:ea typeface="ヒラギノ角ゴ Pro W3" charset="-128"/>
                <a:cs typeface="Verdana"/>
              </a:rPr>
              <a:t>nup</a:t>
            </a:r>
            <a:r>
              <a:rPr kumimoji="0" lang="nl-NL" b="0" i="0" u="none" strike="noStrike" kern="1200" cap="none" spc="0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Verdana"/>
                <a:ea typeface="ヒラギノ角ゴ Pro W3" charset="-128"/>
                <a:cs typeface="Verdana"/>
              </a:rPr>
              <a:t> i-NUP (!);</a:t>
            </a:r>
          </a:p>
          <a:p>
            <a:pPr marL="800100" lvl="1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nl-NL" b="0" i="0" noProof="0" dirty="0" smtClean="0">
                <a:solidFill>
                  <a:srgbClr val="7030A0"/>
                </a:solidFill>
                <a:latin typeface="Verdana"/>
                <a:ea typeface="ヒラギノ角ゴ Pro W3" charset="-128"/>
                <a:cs typeface="Verdana"/>
              </a:rPr>
              <a:t>Advies op welke bouwstenen wanneer (en in welke samenhang) oppakken</a:t>
            </a:r>
            <a:endParaRPr kumimoji="0" lang="nl-NL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Verdana"/>
              <a:ea typeface="ヒラギノ角ゴ Pro W3" charset="-128"/>
              <a:cs typeface="Verdana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BBB67E-54D4-404E-A7A4-88BDA8DD175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201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BBB67E-54D4-404E-A7A4-88BDA8DD175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BBB67E-54D4-404E-A7A4-88BDA8DD175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smtClean="0">
              <a:ea typeface="ヒラギノ角ゴ Pro W3"/>
              <a:cs typeface="ヒラギノ角ゴ Pro W3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DCA37E-7466-4655-B416-A8C645A6A11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3094.1114_NUP_Tite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2302" y="3104571"/>
            <a:ext cx="6211066" cy="2237701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spcAft>
                <a:spcPts val="4200"/>
              </a:spcAft>
              <a:defRPr sz="3500" b="1" i="1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C4EF6-14A3-4B0D-9139-836B038A05F4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96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1997E-9AC8-433F-BD16-D2EDBE57ABF1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83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F9C7D-82AC-446B-9D36-903965589770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535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>
                <a:solidFill>
                  <a:srgbClr val="FFFFFF"/>
                </a:solidFill>
              </a:rPr>
              <a:t>Ondertitel - auteur - 12.03.2012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C31A-12B3-47A4-ADA5-B8B1F75B2EBC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020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7" name="Picture 15" descr="309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42988" y="2276475"/>
            <a:ext cx="7273925" cy="2733675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3492500" y="6019800"/>
            <a:ext cx="2592388" cy="360363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250825" y="6021388"/>
            <a:ext cx="2895600" cy="360362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019800"/>
            <a:ext cx="2133600" cy="360363"/>
          </a:xfrm>
        </p:spPr>
        <p:txBody>
          <a:bodyPr/>
          <a:lstStyle>
            <a:lvl1pPr>
              <a:defRPr/>
            </a:lvl1pPr>
          </a:lstStyle>
          <a:p>
            <a:fld id="{35060DD2-EEE5-4E64-A635-F8071F14C05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47739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/>
          <a:lstStyle>
            <a:lvl1pPr>
              <a:defRPr b="1" i="0">
                <a:solidFill>
                  <a:srgbClr val="ED0C8B"/>
                </a:solidFill>
                <a:latin typeface="Verdana"/>
                <a:cs typeface="Verdana"/>
              </a:defRPr>
            </a:lvl1pPr>
            <a:lvl2pPr algn="l">
              <a:defRPr>
                <a:latin typeface="Verdana"/>
                <a:cs typeface="Verdana"/>
              </a:defRPr>
            </a:lvl2pPr>
            <a:lvl3pPr algn="l">
              <a:defRPr>
                <a:latin typeface="Verdana"/>
                <a:cs typeface="Verdana"/>
              </a:defRPr>
            </a:lvl3pPr>
            <a:lvl4pPr algn="l">
              <a:defRPr>
                <a:latin typeface="Verdana"/>
                <a:cs typeface="Verdana"/>
              </a:defRPr>
            </a:lvl4pPr>
            <a:lvl5pPr algn="l"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KING presentatie leveranciersbijeenkomst plenair     8 december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C0157-296C-4957-8B07-1B3C3B3602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6632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25697" y="1173706"/>
            <a:ext cx="7963461" cy="832515"/>
          </a:xfrm>
          <a:prstGeom prst="rect">
            <a:avLst/>
          </a:prstGeom>
        </p:spPr>
        <p:txBody>
          <a:bodyPr/>
          <a:lstStyle>
            <a:lvl1pPr algn="l">
              <a:defRPr b="1" i="1">
                <a:solidFill>
                  <a:schemeClr val="accent2"/>
                </a:solidFill>
              </a:defRPr>
            </a:lvl1pPr>
          </a:lstStyle>
          <a:p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532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/>
          <a:lstStyle>
            <a:lvl1pPr>
              <a:defRPr b="1" i="1">
                <a:solidFill>
                  <a:srgbClr val="E37222"/>
                </a:solidFill>
                <a:latin typeface="Verdana"/>
                <a:cs typeface="Verdana"/>
              </a:defRPr>
            </a:lvl1pPr>
            <a:lvl2pPr algn="l">
              <a:defRPr>
                <a:latin typeface="Verdana"/>
                <a:cs typeface="Verdana"/>
              </a:defRPr>
            </a:lvl2pPr>
            <a:lvl3pPr algn="l">
              <a:defRPr>
                <a:latin typeface="Verdana"/>
                <a:cs typeface="Verdana"/>
              </a:defRPr>
            </a:lvl3pPr>
            <a:lvl4pPr algn="l">
              <a:defRPr>
                <a:latin typeface="Verdana"/>
                <a:cs typeface="Verdana"/>
              </a:defRPr>
            </a:lvl4pPr>
            <a:lvl5pPr algn="l"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E1D94-8473-4B96-8626-F8C9EB7A0DDA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614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1E6FA-2329-4492-9319-DC03B3D3C73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383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BDC290-30AC-4216-A241-A281952D8301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70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3A50EF-0E99-4E37-8C03-0553CF6EAD9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793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>
            <a:lvl1pPr>
              <a:defRPr sz="3200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44D6B-126E-4CC1-905A-BFCD8B8DC12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925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964FB-A66C-4BF1-946E-66A1FB38FEC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608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1EB05C-A9B0-4E66-B207-202666EFFD62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931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5C0816-E662-4343-A2AD-55C3E8F4C54D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34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3094.1114_NUP_Basis.jp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41388" y="1527175"/>
            <a:ext cx="84597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Titel im exer ing euisi ex ea acil</a:t>
            </a:r>
          </a:p>
          <a:p>
            <a:pPr lvl="0"/>
            <a:endParaRPr lang="nl-NL" smtClean="0"/>
          </a:p>
          <a:p>
            <a:pPr lvl="1"/>
            <a:r>
              <a:rPr lang="nl-NL" smtClean="0"/>
              <a:t>• Serperat wisci tatio odolor</a:t>
            </a:r>
          </a:p>
          <a:p>
            <a:pPr lvl="1"/>
            <a:r>
              <a:rPr lang="nl-NL" smtClean="0"/>
              <a:t>• Asting er sim vel utatis eu faccum ex</a:t>
            </a:r>
          </a:p>
          <a:p>
            <a:pPr lvl="1"/>
            <a:r>
              <a:rPr lang="nl-NL" smtClean="0"/>
              <a:t>• Ero commodi pismodip</a:t>
            </a:r>
          </a:p>
          <a:p>
            <a:pPr lvl="1"/>
            <a:r>
              <a:rPr lang="nl-NL" smtClean="0"/>
              <a:t>• Seum num dolum</a:t>
            </a:r>
          </a:p>
          <a:p>
            <a:pPr lvl="1"/>
            <a:r>
              <a:rPr lang="nl-NL" smtClean="0"/>
              <a:t>• Hendrem velendi gnisim doloborerit</a:t>
            </a:r>
          </a:p>
          <a:p>
            <a:pPr lvl="0"/>
            <a:endParaRPr lang="nl-NL" smtClean="0"/>
          </a:p>
          <a:p>
            <a:pPr lvl="0"/>
            <a:endParaRPr lang="nl-N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2100" y="5922963"/>
            <a:ext cx="4926013" cy="56038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000">
                <a:solidFill>
                  <a:schemeClr val="bg1"/>
                </a:solidFill>
                <a:latin typeface="Verdana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nl-NL">
                <a:solidFill>
                  <a:srgbClr val="FFFFFF"/>
                </a:solidFill>
              </a:rPr>
              <a:t>Ondertitel - auteur - 12.03.2012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B593C31A-12B3-47A4-ADA5-B8B1F75B2EBC}" type="slidenum">
              <a:rPr lang="en-US"/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272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600" b="1" i="1" kern="1200">
          <a:solidFill>
            <a:schemeClr val="accent2"/>
          </a:solidFill>
          <a:latin typeface="Verdana"/>
          <a:ea typeface="ヒラギノ角ゴ Pro W3" charset="-128"/>
          <a:cs typeface="Verdana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eratienup.nl/" TargetMode="Externa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2264" y="1945389"/>
            <a:ext cx="7561262" cy="2663825"/>
          </a:xfrm>
        </p:spPr>
        <p:txBody>
          <a:bodyPr/>
          <a:lstStyle/>
          <a:p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Regiegroep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 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StUF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/RSGB/RGBZ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Stand van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Zaken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OperatieNUP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Utrecht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-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5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december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2012  - Peter Klaver</a:t>
            </a:r>
            <a:endParaRPr lang="nl-NL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766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76545" y="1853825"/>
            <a:ext cx="8667455" cy="3529013"/>
          </a:xfrm>
        </p:spPr>
        <p:txBody>
          <a:bodyPr/>
          <a:lstStyle/>
          <a:p>
            <a:pPr marL="4041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smtClean="0"/>
              <a:t>Impact analyses</a:t>
            </a:r>
          </a:p>
          <a:p>
            <a:pPr marL="4041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/>
              <a:t>Implementatie</a:t>
            </a:r>
            <a:r>
              <a:rPr lang="en-US" sz="2000" dirty="0" smtClean="0"/>
              <a:t> </a:t>
            </a:r>
            <a:r>
              <a:rPr lang="en-US" sz="2000" dirty="0" err="1" smtClean="0"/>
              <a:t>ondersteuning</a:t>
            </a:r>
            <a:r>
              <a:rPr lang="en-US" sz="2000" dirty="0" smtClean="0"/>
              <a:t> </a:t>
            </a:r>
            <a:r>
              <a:rPr lang="en-US" sz="2000" dirty="0" err="1" smtClean="0"/>
              <a:t>gemeenten</a:t>
            </a:r>
            <a:endParaRPr lang="en-US" sz="2000" dirty="0" smtClean="0"/>
          </a:p>
          <a:p>
            <a:pPr marL="4041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/>
              <a:t>Standaardisatie</a:t>
            </a:r>
            <a:r>
              <a:rPr lang="en-US" sz="2000" dirty="0" smtClean="0"/>
              <a:t> </a:t>
            </a:r>
            <a:r>
              <a:rPr lang="en-US" sz="2000" dirty="0" err="1" smtClean="0"/>
              <a:t>zaken</a:t>
            </a:r>
            <a:r>
              <a:rPr lang="en-US" sz="2000" dirty="0" smtClean="0"/>
              <a:t> </a:t>
            </a:r>
            <a:r>
              <a:rPr lang="en-US" sz="2000" dirty="0" err="1" smtClean="0"/>
              <a:t>rond</a:t>
            </a:r>
            <a:r>
              <a:rPr lang="en-US" sz="2000" dirty="0" smtClean="0"/>
              <a:t>/</a:t>
            </a:r>
            <a:r>
              <a:rPr lang="en-US" sz="2000" dirty="0" err="1" smtClean="0"/>
              <a:t>binnen</a:t>
            </a:r>
            <a:r>
              <a:rPr lang="en-US" sz="2000" dirty="0" smtClean="0"/>
              <a:t> NUP</a:t>
            </a:r>
            <a:endParaRPr lang="en-US" sz="2000" dirty="0" smtClean="0"/>
          </a:p>
          <a:p>
            <a:pPr indent="-396000">
              <a:lnSpc>
                <a:spcPct val="150000"/>
              </a:lnSpc>
            </a:pPr>
            <a:endParaRPr lang="en-US" sz="2000" dirty="0" smtClean="0"/>
          </a:p>
          <a:p>
            <a:pPr indent="-396000">
              <a:lnSpc>
                <a:spcPct val="150000"/>
              </a:lnSpc>
            </a:pPr>
            <a:endParaRPr lang="nl-NL" sz="200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E1D94-8473-4B96-8626-F8C9EB7A0DD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961059" y="1061662"/>
            <a:ext cx="6850063" cy="792163"/>
          </a:xfrm>
          <a:prstGeom prst="rect">
            <a:avLst/>
          </a:prstGeom>
        </p:spPr>
        <p:txBody>
          <a:bodyPr/>
          <a:lstStyle/>
          <a:p>
            <a:pPr algn="ctr" defTabSz="914400">
              <a:defRPr/>
            </a:pPr>
            <a:r>
              <a:rPr lang="en-US" sz="4000" b="1" i="1" kern="0" dirty="0" err="1" smtClean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Inhoud</a:t>
            </a:r>
            <a:endParaRPr lang="nl-NL" sz="4000" b="1" i="1" kern="0" dirty="0">
              <a:solidFill>
                <a:srgbClr val="E3722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2357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>
              <a:defRPr/>
            </a:pPr>
            <a:fld id="{CA210AF8-F0FB-4AED-831E-8A3DB3E0A243}" type="slidenum">
              <a:rPr lang="nl-NL" smtClean="0">
                <a:solidFill>
                  <a:srgbClr val="FFFFFF"/>
                </a:solidFill>
                <a:ea typeface="+mn-ea"/>
                <a:cs typeface="Arial" charset="0"/>
              </a:rPr>
              <a:pPr defTabSz="914400">
                <a:defRPr/>
              </a:pPr>
              <a:t>3</a:t>
            </a:fld>
            <a:endParaRPr lang="nl-NL" smtClean="0">
              <a:solidFill>
                <a:srgbClr val="FFFFFF"/>
              </a:solidFill>
              <a:ea typeface="+mn-ea"/>
              <a:cs typeface="Arial" charset="0"/>
            </a:endParaRP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385763" y="742950"/>
            <a:ext cx="6850062" cy="792163"/>
          </a:xfrm>
          <a:prstGeom prst="rect">
            <a:avLst/>
          </a:prstGeom>
        </p:spPr>
        <p:txBody>
          <a:bodyPr/>
          <a:lstStyle/>
          <a:p>
            <a:pPr algn="ctr" defTabSz="914400">
              <a:defRPr/>
            </a:pPr>
            <a:endParaRPr lang="nl-NL" sz="4000" i="1" kern="0" dirty="0">
              <a:solidFill>
                <a:srgbClr val="E3722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5844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8800"/>
            <a:ext cx="8140700" cy="413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hoek 5"/>
          <p:cNvSpPr/>
          <p:nvPr/>
        </p:nvSpPr>
        <p:spPr>
          <a:xfrm rot="20376686">
            <a:off x="5252577" y="3061273"/>
            <a:ext cx="3616003" cy="1198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 err="1"/>
              <a:t>Zie</a:t>
            </a:r>
            <a:r>
              <a:rPr lang="en-US" sz="2400" dirty="0"/>
              <a:t> </a:t>
            </a:r>
            <a:r>
              <a:rPr lang="en-US" sz="2400" dirty="0" err="1" smtClean="0"/>
              <a:t>rapportages</a:t>
            </a:r>
            <a:endParaRPr lang="en-US" sz="2400" dirty="0" smtClean="0"/>
          </a:p>
          <a:p>
            <a:pPr algn="ctr">
              <a:defRPr/>
            </a:pPr>
            <a:r>
              <a:rPr lang="en-US" sz="2400" dirty="0" smtClean="0"/>
              <a:t>operatienup.nl</a:t>
            </a:r>
            <a:endParaRPr lang="en-US" sz="2400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1961710" y="807584"/>
            <a:ext cx="6850063" cy="792163"/>
          </a:xfrm>
          <a:prstGeom prst="rect">
            <a:avLst/>
          </a:prstGeom>
        </p:spPr>
        <p:txBody>
          <a:bodyPr/>
          <a:lstStyle/>
          <a:p>
            <a:pPr algn="ctr" defTabSz="914400">
              <a:defRPr/>
            </a:pPr>
            <a:r>
              <a:rPr lang="en-US" sz="3600" b="1" i="1" kern="0" dirty="0" err="1">
                <a:solidFill>
                  <a:srgbClr val="E37222"/>
                </a:solidFill>
                <a:latin typeface="+mj-lt"/>
                <a:ea typeface="+mj-ea"/>
                <a:cs typeface="+mj-cs"/>
              </a:rPr>
              <a:t>Conclusies</a:t>
            </a:r>
            <a:r>
              <a:rPr lang="en-US" sz="3600" b="1" i="1" kern="0" dirty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i="1" kern="0" dirty="0" err="1">
                <a:solidFill>
                  <a:srgbClr val="E37222"/>
                </a:solidFill>
                <a:latin typeface="+mj-lt"/>
                <a:ea typeface="+mj-ea"/>
                <a:cs typeface="+mj-cs"/>
              </a:rPr>
              <a:t>Impactanalyses</a:t>
            </a:r>
            <a:endParaRPr lang="en-US" sz="3600" b="1" i="1" kern="0" dirty="0">
              <a:solidFill>
                <a:srgbClr val="E37222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defRPr/>
            </a:pPr>
            <a:r>
              <a:rPr lang="en-US" sz="3600" b="1" i="1" kern="0" dirty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NUP </a:t>
            </a:r>
            <a:r>
              <a:rPr lang="en-US" sz="3600" b="1" i="1" kern="0" dirty="0" err="1">
                <a:solidFill>
                  <a:srgbClr val="E37222"/>
                </a:solidFill>
                <a:latin typeface="+mj-lt"/>
                <a:ea typeface="+mj-ea"/>
                <a:cs typeface="+mj-cs"/>
              </a:rPr>
              <a:t>bouwstenen</a:t>
            </a:r>
            <a:r>
              <a:rPr lang="en-US" sz="3600" b="1" i="1" kern="0" dirty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b="1" i="1" kern="0" dirty="0" err="1">
                <a:solidFill>
                  <a:srgbClr val="E37222"/>
                </a:solidFill>
                <a:latin typeface="+mj-lt"/>
                <a:ea typeface="+mj-ea"/>
                <a:cs typeface="+mj-cs"/>
              </a:rPr>
              <a:t>bekend</a:t>
            </a:r>
            <a:endParaRPr lang="nl-NL" sz="3600" b="1" i="1" kern="0" dirty="0">
              <a:solidFill>
                <a:srgbClr val="E3722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0299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520885" y="3313985"/>
            <a:ext cx="2196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200" b="1" dirty="0" smtClean="0">
                <a:latin typeface="+mj-lt"/>
              </a:rPr>
              <a:t>Integraal Beeld</a:t>
            </a:r>
            <a:endParaRPr lang="nl-NL" sz="4200" b="1" dirty="0">
              <a:latin typeface="+mj-lt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554" y="426712"/>
            <a:ext cx="5336381" cy="6858000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1961710" y="807584"/>
            <a:ext cx="6850063" cy="792163"/>
          </a:xfrm>
          <a:prstGeom prst="rect">
            <a:avLst/>
          </a:prstGeom>
        </p:spPr>
        <p:txBody>
          <a:bodyPr/>
          <a:lstStyle/>
          <a:p>
            <a:pPr algn="ctr" defTabSz="914400">
              <a:defRPr/>
            </a:pPr>
            <a:r>
              <a:rPr lang="en-US" sz="3600" b="1" i="1" kern="0" dirty="0" smtClean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Van impact analyses </a:t>
            </a:r>
            <a:r>
              <a:rPr lang="en-US" sz="3600" b="1" i="1" kern="0" dirty="0" err="1" smtClean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naar</a:t>
            </a:r>
            <a:endParaRPr lang="en-US" sz="3600" b="1" i="1" kern="0" dirty="0" smtClean="0">
              <a:solidFill>
                <a:srgbClr val="E37222"/>
              </a:solidFill>
              <a:latin typeface="+mj-lt"/>
              <a:ea typeface="+mj-ea"/>
              <a:cs typeface="+mj-cs"/>
            </a:endParaRPr>
          </a:p>
          <a:p>
            <a:pPr algn="ctr" defTabSz="914400">
              <a:defRPr/>
            </a:pPr>
            <a:r>
              <a:rPr lang="en-US" sz="3600" b="1" i="1" kern="0" dirty="0" smtClean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planning en </a:t>
            </a:r>
            <a:r>
              <a:rPr lang="en-US" sz="3600" b="1" i="1" kern="0" dirty="0" err="1" smtClean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prioriteiten</a:t>
            </a:r>
            <a:endParaRPr lang="nl-NL" sz="3600" b="1" i="1" kern="0" dirty="0">
              <a:solidFill>
                <a:srgbClr val="E3722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5014367" y="3052954"/>
            <a:ext cx="37974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“</a:t>
            </a:r>
            <a:r>
              <a:rPr lang="en-US" sz="2800" dirty="0" err="1" smtClean="0"/>
              <a:t>Uitzending</a:t>
            </a:r>
            <a:r>
              <a:rPr lang="en-US" sz="2800" dirty="0" smtClean="0"/>
              <a:t>”</a:t>
            </a:r>
          </a:p>
          <a:p>
            <a:r>
              <a:rPr lang="en-US" sz="2800" dirty="0" err="1" smtClean="0"/>
              <a:t>publicatie</a:t>
            </a:r>
            <a:endParaRPr lang="en-US" sz="2800" dirty="0" smtClean="0"/>
          </a:p>
          <a:p>
            <a:r>
              <a:rPr lang="en-US" sz="2800" dirty="0" err="1" smtClean="0"/>
              <a:t>volgende</a:t>
            </a:r>
            <a:r>
              <a:rPr lang="en-US" sz="2800" dirty="0" smtClean="0"/>
              <a:t> week op</a:t>
            </a:r>
          </a:p>
          <a:p>
            <a:r>
              <a:rPr lang="en-US" sz="2800" dirty="0" smtClean="0"/>
              <a:t>www.operatienup.nl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79510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Prioriteiten (1-4)</a:t>
            </a:r>
            <a:endParaRPr lang="nl-NL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81159"/>
              </p:ext>
            </p:extLst>
          </p:nvPr>
        </p:nvGraphicFramePr>
        <p:xfrm>
          <a:off x="943729" y="1901464"/>
          <a:ext cx="7920000" cy="3995928"/>
        </p:xfrm>
        <a:graphic>
          <a:graphicData uri="http://schemas.openxmlformats.org/drawingml/2006/table">
            <a:tbl>
              <a:tblPr firstRow="1" bandRow="1" band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{21E4AEA4-8DFA-4A89-87EB-49C32662AFE0}</a:tableStyleId>
              </a:tblPr>
              <a:tblGrid>
                <a:gridCol w="1466962"/>
                <a:gridCol w="2325860"/>
                <a:gridCol w="2686874"/>
                <a:gridCol w="1440304"/>
              </a:tblGrid>
              <a:tr h="1895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b="1" dirty="0">
                          <a:effectLst/>
                        </a:rPr>
                        <a:t>Bouwsteen</a:t>
                      </a:r>
                      <a:endParaRPr lang="nl-NL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908" marR="309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Status</a:t>
                      </a:r>
                      <a:endParaRPr lang="nl-NL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908" marR="309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Advies</a:t>
                      </a:r>
                      <a:endParaRPr lang="nl-NL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908" marR="3090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Planning implementatie</a:t>
                      </a:r>
                      <a:endParaRPr lang="nl-NL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908" marR="30908" marT="0" marB="0"/>
                </a:tc>
              </a:tr>
              <a:tr h="2132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b="1" dirty="0">
                          <a:effectLst/>
                        </a:rPr>
                        <a:t>RNI</a:t>
                      </a:r>
                      <a:endParaRPr lang="nl-NL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908" marR="30908" marT="0" marB="0"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1200" dirty="0">
                          <a:effectLst/>
                        </a:rPr>
                        <a:t>Implementeerbaar voor zowel loketgemeenten als afnemers</a:t>
                      </a:r>
                      <a:endParaRPr lang="nl-NL" sz="1200" dirty="0">
                        <a:effectLst/>
                        <a:latin typeface="Calibri"/>
                        <a:ea typeface="Times New Roman"/>
                        <a:cs typeface="Symbol"/>
                      </a:endParaRPr>
                    </a:p>
                  </a:txBody>
                  <a:tcPr marL="30908" marR="30908" marT="0" marB="0"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1200" dirty="0">
                          <a:effectLst/>
                        </a:rPr>
                        <a:t>Start implementatie nu (datum invoering 11.02.2013)</a:t>
                      </a:r>
                      <a:endParaRPr lang="nl-NL" sz="1200" dirty="0">
                        <a:effectLst/>
                        <a:latin typeface="Calibri"/>
                        <a:ea typeface="Times New Roman"/>
                        <a:cs typeface="Symbol"/>
                      </a:endParaRPr>
                    </a:p>
                  </a:txBody>
                  <a:tcPr marL="30908" marR="309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NU implementeren</a:t>
                      </a:r>
                      <a:endParaRPr lang="nl-NL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908" marR="30908" marT="0" marB="0"/>
                </a:tc>
              </a:tr>
              <a:tr h="2132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b="1" dirty="0">
                          <a:effectLst/>
                        </a:rPr>
                        <a:t>Koppeling BAG-WOZ</a:t>
                      </a:r>
                      <a:endParaRPr lang="nl-NL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908" marR="30908" marT="0" marB="0"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1200" dirty="0">
                          <a:effectLst/>
                        </a:rPr>
                        <a:t>Implementeerbaar</a:t>
                      </a:r>
                      <a:endParaRPr lang="nl-NL" sz="1200" dirty="0">
                        <a:effectLst/>
                        <a:latin typeface="Calibri"/>
                        <a:ea typeface="Times New Roman"/>
                        <a:cs typeface="Symbol"/>
                      </a:endParaRPr>
                    </a:p>
                  </a:txBody>
                  <a:tcPr marL="30908" marR="30908" marT="0" marB="0"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1200" dirty="0">
                          <a:effectLst/>
                        </a:rPr>
                        <a:t>Start implementatie nu</a:t>
                      </a:r>
                    </a:p>
                    <a:p>
                      <a:pPr marL="171450" lvl="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1200" dirty="0">
                          <a:effectLst/>
                        </a:rPr>
                        <a:t>Sluit aan op Versneller en i-NUP Academy (sept</a:t>
                      </a:r>
                      <a:r>
                        <a:rPr lang="nl-NL" sz="1200" dirty="0" smtClean="0">
                          <a:effectLst/>
                        </a:rPr>
                        <a:t>.–dec </a:t>
                      </a:r>
                      <a:r>
                        <a:rPr lang="nl-NL" sz="1200" dirty="0">
                          <a:effectLst/>
                        </a:rPr>
                        <a:t>2012)</a:t>
                      </a:r>
                      <a:endParaRPr lang="nl-NL" sz="1200" dirty="0">
                        <a:effectLst/>
                        <a:latin typeface="Calibri"/>
                        <a:ea typeface="Times New Roman"/>
                        <a:cs typeface="Symbol"/>
                      </a:endParaRPr>
                    </a:p>
                  </a:txBody>
                  <a:tcPr marL="30908" marR="309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NU implementeren</a:t>
                      </a:r>
                      <a:endParaRPr lang="nl-NL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908" marR="30908" marT="0" marB="0"/>
                </a:tc>
              </a:tr>
              <a:tr h="355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b="1" dirty="0" err="1">
                          <a:effectLst/>
                        </a:rPr>
                        <a:t>Webrichtlijnen</a:t>
                      </a:r>
                      <a:endParaRPr lang="nl-NL" sz="12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b="1" dirty="0" err="1">
                          <a:effectLst/>
                        </a:rPr>
                        <a:t>Nivo</a:t>
                      </a:r>
                      <a:r>
                        <a:rPr lang="nl-NL" sz="1200" b="1" dirty="0">
                          <a:effectLst/>
                        </a:rPr>
                        <a:t> 1</a:t>
                      </a:r>
                      <a:endParaRPr lang="nl-NL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908" marR="30908" marT="0" marB="0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1200" dirty="0">
                          <a:effectLst/>
                        </a:rPr>
                        <a:t>Implementeerbaar</a:t>
                      </a:r>
                      <a:endParaRPr lang="nl-NL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908" marR="30908" marT="0" marB="0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1200" dirty="0">
                          <a:effectLst/>
                        </a:rPr>
                        <a:t>Focus op </a:t>
                      </a:r>
                      <a:r>
                        <a:rPr lang="nl-NL" sz="1200" dirty="0" err="1">
                          <a:effectLst/>
                        </a:rPr>
                        <a:t>nivo</a:t>
                      </a:r>
                      <a:r>
                        <a:rPr lang="nl-NL" sz="1200" dirty="0">
                          <a:effectLst/>
                        </a:rPr>
                        <a:t> 1 (31.12.2012)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1200" dirty="0">
                          <a:effectLst/>
                        </a:rPr>
                        <a:t>Sluit aan op Versneller en </a:t>
                      </a:r>
                      <a:r>
                        <a:rPr lang="nl-NL" sz="1200" dirty="0" smtClean="0">
                          <a:effectLst/>
                        </a:rPr>
                        <a:t>i-NUP Academy </a:t>
                      </a:r>
                      <a:r>
                        <a:rPr lang="nl-NL" sz="1200" dirty="0">
                          <a:effectLst/>
                        </a:rPr>
                        <a:t>(sept</a:t>
                      </a:r>
                      <a:r>
                        <a:rPr lang="nl-NL" sz="1200" dirty="0" smtClean="0">
                          <a:effectLst/>
                        </a:rPr>
                        <a:t>.–dec</a:t>
                      </a:r>
                      <a:r>
                        <a:rPr lang="nl-NL" sz="1200" dirty="0">
                          <a:effectLst/>
                        </a:rPr>
                        <a:t>. 2012)</a:t>
                      </a:r>
                    </a:p>
                    <a:p>
                      <a:pPr marL="17145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1200" dirty="0">
                          <a:effectLst/>
                        </a:rPr>
                        <a:t>Volg ontwikkelingen nieuwe verantwoordingsmodel</a:t>
                      </a:r>
                      <a:endParaRPr lang="nl-NL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908" marR="309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NU implementeren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</a:rPr>
                        <a:t>(voor nivo 1)</a:t>
                      </a:r>
                      <a:endParaRPr lang="nl-NL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908" marR="30908" marT="0" marB="0"/>
                </a:tc>
              </a:tr>
              <a:tr h="355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b="1" dirty="0">
                          <a:effectLst/>
                        </a:rPr>
                        <a:t>NHR</a:t>
                      </a:r>
                      <a:endParaRPr lang="nl-NL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908" marR="30908" marT="0" marB="0"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1200" dirty="0">
                          <a:effectLst/>
                        </a:rPr>
                        <a:t>Wordt implementeerbaar gemaakt (per </a:t>
                      </a:r>
                      <a:r>
                        <a:rPr lang="nl-NL" sz="1200" dirty="0" smtClean="0">
                          <a:effectLst/>
                        </a:rPr>
                        <a:t>01-02-2013</a:t>
                      </a:r>
                      <a:r>
                        <a:rPr lang="nl-NL" sz="1200" dirty="0">
                          <a:effectLst/>
                        </a:rPr>
                        <a:t>)</a:t>
                      </a:r>
                    </a:p>
                    <a:p>
                      <a:pPr marL="171450" lvl="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1200" dirty="0">
                          <a:effectLst/>
                        </a:rPr>
                        <a:t>Praktijkbeproeving t/m </a:t>
                      </a:r>
                      <a:r>
                        <a:rPr lang="nl-NL" sz="1200" dirty="0" smtClean="0">
                          <a:effectLst/>
                        </a:rPr>
                        <a:t>31-01-2013</a:t>
                      </a:r>
                      <a:endParaRPr lang="nl-NL" sz="1200" dirty="0">
                        <a:effectLst/>
                        <a:latin typeface="Calibri"/>
                        <a:ea typeface="Times New Roman"/>
                        <a:cs typeface="Symbol"/>
                      </a:endParaRPr>
                    </a:p>
                  </a:txBody>
                  <a:tcPr marL="30908" marR="30908" marT="0" marB="0"/>
                </a:tc>
                <a:tc>
                  <a:txBody>
                    <a:bodyPr/>
                    <a:lstStyle/>
                    <a:p>
                      <a:pPr marL="171450" lvl="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1200" dirty="0">
                          <a:effectLst/>
                        </a:rPr>
                        <a:t>Bereid implementatie nu voor; richtlijnen komen beschikbaar</a:t>
                      </a:r>
                    </a:p>
                    <a:p>
                      <a:pPr marL="171450" lvl="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1200" dirty="0">
                          <a:effectLst/>
                        </a:rPr>
                        <a:t>Volg ontwikkelingen via </a:t>
                      </a:r>
                      <a:r>
                        <a:rPr lang="nl-NL" sz="1200" u="sng" dirty="0">
                          <a:effectLst/>
                          <a:hlinkClick r:id="rId2"/>
                        </a:rPr>
                        <a:t>www.OperatieNUP.nl</a:t>
                      </a:r>
                      <a:endParaRPr lang="nl-NL" sz="1200" dirty="0">
                        <a:effectLst/>
                      </a:endParaRPr>
                    </a:p>
                    <a:p>
                      <a:pPr marL="171450" lvl="0" indent="-1714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nl-NL" sz="1200" dirty="0">
                          <a:effectLst/>
                        </a:rPr>
                        <a:t>Versneller Q1 2013</a:t>
                      </a:r>
                      <a:endParaRPr lang="nl-NL" sz="1200" dirty="0">
                        <a:effectLst/>
                        <a:latin typeface="Calibri"/>
                        <a:ea typeface="Times New Roman"/>
                        <a:cs typeface="Symbol"/>
                      </a:endParaRPr>
                    </a:p>
                  </a:txBody>
                  <a:tcPr marL="30908" marR="3090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</a:rPr>
                        <a:t>NU implementatie voorbereiden; eigen </a:t>
                      </a:r>
                      <a:r>
                        <a:rPr lang="nl-NL" sz="1200" dirty="0" err="1">
                          <a:effectLst/>
                        </a:rPr>
                        <a:t>invoerings-datum</a:t>
                      </a:r>
                      <a:r>
                        <a:rPr lang="nl-NL" sz="1200" dirty="0">
                          <a:effectLst/>
                        </a:rPr>
                        <a:t> of sluit aan op Versneller</a:t>
                      </a:r>
                      <a:endParaRPr lang="nl-NL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908" marR="30908" marT="0" marB="0"/>
                </a:tc>
              </a:tr>
            </a:tbl>
          </a:graphicData>
        </a:graphic>
      </p:graphicFrame>
      <p:sp>
        <p:nvSpPr>
          <p:cNvPr id="4" name="Tekstvak 3"/>
          <p:cNvSpPr txBox="1"/>
          <p:nvPr/>
        </p:nvSpPr>
        <p:spPr>
          <a:xfrm>
            <a:off x="21631" y="6038187"/>
            <a:ext cx="1959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Integraal Beeld</a:t>
            </a:r>
            <a:endParaRPr lang="nl-N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9684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>
              <a:defRPr/>
            </a:pPr>
            <a:fld id="{E3C4B26C-FC43-41EA-BAAC-B153DE3043E4}" type="slidenum">
              <a:rPr lang="nl-NL" smtClean="0">
                <a:solidFill>
                  <a:srgbClr val="FFFFFF"/>
                </a:solidFill>
                <a:ea typeface="+mn-ea"/>
                <a:cs typeface="Arial" charset="0"/>
              </a:rPr>
              <a:pPr defTabSz="914400">
                <a:defRPr/>
              </a:pPr>
              <a:t>6</a:t>
            </a:fld>
            <a:endParaRPr lang="nl-NL" smtClean="0">
              <a:solidFill>
                <a:srgbClr val="FFFFFF"/>
              </a:solidFill>
              <a:ea typeface="+mn-ea"/>
              <a:cs typeface="Arial" charset="0"/>
            </a:endParaRP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1783476" y="863715"/>
            <a:ext cx="6850063" cy="792163"/>
          </a:xfrm>
          <a:prstGeom prst="rect">
            <a:avLst/>
          </a:prstGeom>
        </p:spPr>
        <p:txBody>
          <a:bodyPr/>
          <a:lstStyle/>
          <a:p>
            <a:pPr algn="ctr" defTabSz="914400">
              <a:defRPr/>
            </a:pPr>
            <a:r>
              <a:rPr lang="nl-NL" sz="3200" b="1" i="1" kern="0" dirty="0" smtClean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implementatie </a:t>
            </a:r>
            <a:r>
              <a:rPr lang="nl-NL" sz="3200" b="1" i="1" kern="0" dirty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ondersteuning</a:t>
            </a:r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656565" y="3171920"/>
            <a:ext cx="8640960" cy="2652713"/>
          </a:xfrm>
          <a:prstGeom prst="rect">
            <a:avLst/>
          </a:prstGeom>
        </p:spPr>
        <p:txBody>
          <a:bodyPr/>
          <a:lstStyle/>
          <a:p>
            <a:pPr defTabSz="914400">
              <a:spcBef>
                <a:spcPct val="20000"/>
              </a:spcBef>
              <a:defRPr/>
            </a:pPr>
            <a:r>
              <a:rPr lang="en-US" sz="2400" b="1" dirty="0" err="1" smtClean="0"/>
              <a:t>Een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paar</a:t>
            </a:r>
            <a:r>
              <a:rPr lang="en-US" sz="2400" b="1" dirty="0" smtClean="0"/>
              <a:t> </a:t>
            </a:r>
            <a:r>
              <a:rPr lang="en-US" sz="2400" b="1" dirty="0" err="1"/>
              <a:t>c</a:t>
            </a:r>
            <a:r>
              <a:rPr lang="en-US" sz="2400" b="1" dirty="0" err="1" smtClean="0"/>
              <a:t>ijfers</a:t>
            </a:r>
            <a:r>
              <a:rPr lang="en-US" sz="2400" b="1" dirty="0" smtClean="0"/>
              <a:t>:</a:t>
            </a:r>
          </a:p>
          <a:p>
            <a:pPr marL="285750" indent="-28575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/>
              <a:t>I</a:t>
            </a:r>
            <a:r>
              <a:rPr lang="en-US" sz="2000" dirty="0" smtClean="0"/>
              <a:t>-</a:t>
            </a:r>
            <a:r>
              <a:rPr lang="en-US" sz="2000" dirty="0" err="1" smtClean="0"/>
              <a:t>versneller</a:t>
            </a:r>
            <a:r>
              <a:rPr lang="en-US" sz="2000" dirty="0" smtClean="0"/>
              <a:t> BAG-WOZ : </a:t>
            </a:r>
            <a:r>
              <a:rPr lang="en-US" sz="2000" dirty="0" err="1" smtClean="0"/>
              <a:t>deelname</a:t>
            </a:r>
            <a:r>
              <a:rPr lang="en-US" sz="2000" dirty="0" smtClean="0"/>
              <a:t> door 330 </a:t>
            </a:r>
            <a:r>
              <a:rPr lang="en-US" sz="2000" dirty="0" err="1" smtClean="0"/>
              <a:t>gemeenten</a:t>
            </a:r>
            <a:r>
              <a:rPr lang="en-US" sz="2000" dirty="0" smtClean="0"/>
              <a:t>,  22 </a:t>
            </a:r>
            <a:r>
              <a:rPr lang="en-US" sz="2000" dirty="0" err="1" smtClean="0"/>
              <a:t>leveranciers</a:t>
            </a:r>
            <a:r>
              <a:rPr lang="en-US" sz="2000" dirty="0" smtClean="0"/>
              <a:t>, 3 </a:t>
            </a:r>
            <a:r>
              <a:rPr lang="en-US" sz="2000" dirty="0" err="1" smtClean="0"/>
              <a:t>rijkspartijen</a:t>
            </a:r>
            <a:r>
              <a:rPr lang="en-US" sz="2000" dirty="0" smtClean="0"/>
              <a:t> (VNG, </a:t>
            </a:r>
            <a:r>
              <a:rPr lang="en-US" sz="2000" dirty="0" err="1" smtClean="0"/>
              <a:t>Waarderingskamer</a:t>
            </a:r>
            <a:r>
              <a:rPr lang="en-US" sz="2000" dirty="0" smtClean="0"/>
              <a:t> en KING)</a:t>
            </a:r>
          </a:p>
          <a:p>
            <a:pPr marL="285750" indent="-28575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 smtClean="0"/>
              <a:t>I-</a:t>
            </a:r>
            <a:r>
              <a:rPr lang="en-US" sz="2000" dirty="0" err="1" smtClean="0"/>
              <a:t>versneller</a:t>
            </a:r>
            <a:r>
              <a:rPr lang="en-US" sz="2000" dirty="0" smtClean="0"/>
              <a:t> </a:t>
            </a:r>
            <a:r>
              <a:rPr lang="en-US" sz="2000" dirty="0" err="1" smtClean="0"/>
              <a:t>Webrichtlijnen</a:t>
            </a:r>
            <a:r>
              <a:rPr lang="en-US" sz="2000" dirty="0" smtClean="0"/>
              <a:t>:  quick scan </a:t>
            </a:r>
            <a:r>
              <a:rPr lang="en-US" sz="2000" dirty="0" err="1" smtClean="0"/>
              <a:t>bij</a:t>
            </a:r>
            <a:r>
              <a:rPr lang="en-US" sz="2000" dirty="0" smtClean="0"/>
              <a:t> 113 </a:t>
            </a:r>
            <a:r>
              <a:rPr lang="en-US" sz="2000" dirty="0" err="1" smtClean="0"/>
              <a:t>gemeenten</a:t>
            </a:r>
            <a:r>
              <a:rPr lang="en-US" sz="2000" dirty="0" smtClean="0"/>
              <a:t> </a:t>
            </a:r>
          </a:p>
          <a:p>
            <a:pPr marL="285750" indent="-28575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 smtClean="0"/>
              <a:t>I-NUP academy:  ca. 150 </a:t>
            </a:r>
            <a:r>
              <a:rPr lang="en-US" sz="2000" dirty="0" err="1" smtClean="0"/>
              <a:t>deelnemers</a:t>
            </a:r>
            <a:r>
              <a:rPr lang="en-US" sz="2000" dirty="0" smtClean="0"/>
              <a:t> </a:t>
            </a:r>
          </a:p>
          <a:p>
            <a:pPr marL="285750" indent="-285750" defTabSz="9144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000" dirty="0" smtClean="0"/>
              <a:t>I-coach:  330 </a:t>
            </a:r>
            <a:r>
              <a:rPr lang="en-US" sz="2000" dirty="0" err="1" smtClean="0"/>
              <a:t>gemeenten</a:t>
            </a:r>
            <a:r>
              <a:rPr lang="en-US" sz="2000" dirty="0" smtClean="0"/>
              <a:t> </a:t>
            </a:r>
            <a:r>
              <a:rPr lang="en-US" sz="2000" dirty="0" err="1" smtClean="0"/>
              <a:t>bezocht</a:t>
            </a:r>
            <a:r>
              <a:rPr lang="en-US" sz="2000" dirty="0" smtClean="0"/>
              <a:t>, 60% </a:t>
            </a:r>
            <a:r>
              <a:rPr lang="en-US" sz="2000" dirty="0" err="1" smtClean="0"/>
              <a:t>gemeentesecretaris</a:t>
            </a:r>
            <a:r>
              <a:rPr lang="en-US" sz="2000" dirty="0" smtClean="0"/>
              <a:t> </a:t>
            </a:r>
          </a:p>
          <a:p>
            <a:pPr defTabSz="914400">
              <a:spcBef>
                <a:spcPct val="20000"/>
              </a:spcBef>
              <a:defRPr/>
            </a:pPr>
            <a:endParaRPr lang="en-US" sz="2000" dirty="0" smtClean="0"/>
          </a:p>
          <a:p>
            <a:pPr defTabSz="914400">
              <a:spcBef>
                <a:spcPct val="20000"/>
              </a:spcBef>
              <a:defRPr/>
            </a:pPr>
            <a:endParaRPr lang="nl-NL" sz="2000" dirty="0"/>
          </a:p>
        </p:txBody>
      </p:sp>
      <p:pic>
        <p:nvPicPr>
          <p:cNvPr id="3482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2" y="1352692"/>
            <a:ext cx="3156042" cy="1875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hthoek 7"/>
          <p:cNvSpPr/>
          <p:nvPr/>
        </p:nvSpPr>
        <p:spPr>
          <a:xfrm>
            <a:off x="3792416" y="1556236"/>
            <a:ext cx="5038725" cy="1189037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914400">
              <a:spcBef>
                <a:spcPct val="20000"/>
              </a:spcBef>
              <a:defRPr/>
            </a:pPr>
            <a:r>
              <a:rPr lang="en-US" sz="2800" kern="0" dirty="0" err="1"/>
              <a:t>Aanvullend</a:t>
            </a:r>
            <a:r>
              <a:rPr lang="en-US" sz="2800" kern="0" dirty="0"/>
              <a:t> (A+V)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en-US" kern="0" dirty="0"/>
              <a:t> </a:t>
            </a:r>
            <a:r>
              <a:rPr lang="nl-NL" kern="0" dirty="0"/>
              <a:t>I-coaches, I-versnellers, </a:t>
            </a:r>
          </a:p>
          <a:p>
            <a:pPr defTabSz="914400">
              <a:spcBef>
                <a:spcPct val="20000"/>
              </a:spcBef>
              <a:defRPr/>
            </a:pPr>
            <a:r>
              <a:rPr lang="nl-NL" kern="0" dirty="0"/>
              <a:t>I-NUP </a:t>
            </a:r>
            <a:r>
              <a:rPr lang="nl-NL" kern="0" dirty="0" err="1"/>
              <a:t>academy</a:t>
            </a:r>
            <a:endParaRPr lang="nl-NL" kern="0" dirty="0"/>
          </a:p>
        </p:txBody>
      </p:sp>
    </p:spTree>
    <p:extLst>
      <p:ext uri="{BB962C8B-B14F-4D97-AF65-F5344CB8AC3E}">
        <p14:creationId xmlns:p14="http://schemas.microsoft.com/office/powerpoint/2010/main" val="72054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8694" y="1313765"/>
            <a:ext cx="8505944" cy="352901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600" dirty="0" err="1" smtClean="0"/>
              <a:t>StUF</a:t>
            </a:r>
            <a:r>
              <a:rPr lang="en-US" sz="1600" dirty="0" smtClean="0"/>
              <a:t> </a:t>
            </a:r>
            <a:r>
              <a:rPr lang="en-US" sz="1600" dirty="0" err="1" smtClean="0"/>
              <a:t>voor</a:t>
            </a:r>
            <a:r>
              <a:rPr lang="en-US" sz="1600" dirty="0" smtClean="0"/>
              <a:t> </a:t>
            </a:r>
            <a:r>
              <a:rPr lang="en-US" sz="1600" dirty="0" err="1" smtClean="0"/>
              <a:t>Basisregistratie</a:t>
            </a:r>
            <a:r>
              <a:rPr lang="en-US" sz="1600" dirty="0" smtClean="0"/>
              <a:t> </a:t>
            </a:r>
            <a:r>
              <a:rPr lang="en-US" sz="1600" dirty="0" err="1" smtClean="0"/>
              <a:t>Handelsregister</a:t>
            </a:r>
            <a:r>
              <a:rPr lang="en-US" sz="1600" dirty="0" smtClean="0"/>
              <a:t> (HR)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Door </a:t>
            </a:r>
            <a:r>
              <a:rPr lang="en-US" sz="1400" dirty="0" err="1" smtClean="0"/>
              <a:t>KvK</a:t>
            </a:r>
            <a:r>
              <a:rPr lang="en-US" sz="1400" dirty="0" smtClean="0"/>
              <a:t> </a:t>
            </a:r>
            <a:r>
              <a:rPr lang="en-US" sz="1400" dirty="0" err="1" smtClean="0"/>
              <a:t>i.s.m</a:t>
            </a:r>
            <a:r>
              <a:rPr lang="en-US" sz="1400" dirty="0" smtClean="0"/>
              <a:t>. KING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err="1" smtClean="0"/>
              <a:t>Aansluiting</a:t>
            </a:r>
            <a:r>
              <a:rPr lang="en-US" sz="1400" dirty="0" smtClean="0"/>
              <a:t> </a:t>
            </a:r>
            <a:r>
              <a:rPr lang="en-US" sz="1400" dirty="0" smtClean="0"/>
              <a:t>HR -&gt; </a:t>
            </a:r>
            <a:r>
              <a:rPr lang="en-US" sz="1400" dirty="0" err="1" smtClean="0"/>
              <a:t>gemeenten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r>
              <a:rPr lang="en-US" sz="1400" dirty="0" err="1" smtClean="0"/>
              <a:t>Analyse</a:t>
            </a:r>
            <a:r>
              <a:rPr lang="en-US" sz="1400" dirty="0" smtClean="0"/>
              <a:t> van </a:t>
            </a:r>
            <a:r>
              <a:rPr lang="en-US" sz="1400" dirty="0" err="1" smtClean="0"/>
              <a:t>gemeentelijke</a:t>
            </a:r>
            <a:r>
              <a:rPr lang="en-US" sz="1400" dirty="0" smtClean="0"/>
              <a:t> </a:t>
            </a:r>
            <a:r>
              <a:rPr lang="en-US" sz="1400" dirty="0" err="1" smtClean="0"/>
              <a:t>processen</a:t>
            </a:r>
            <a:r>
              <a:rPr lang="en-US" sz="1400" dirty="0"/>
              <a:t> </a:t>
            </a:r>
            <a:r>
              <a:rPr lang="en-US" sz="1400" dirty="0" smtClean="0"/>
              <a:t>en </a:t>
            </a:r>
            <a:r>
              <a:rPr lang="en-US" sz="1400" dirty="0" err="1" smtClean="0"/>
              <a:t>benodigde</a:t>
            </a:r>
            <a:r>
              <a:rPr lang="en-US" sz="1400" dirty="0" smtClean="0"/>
              <a:t> </a:t>
            </a:r>
            <a:r>
              <a:rPr lang="en-US" sz="1400" dirty="0" err="1" smtClean="0"/>
              <a:t>informatie</a:t>
            </a:r>
            <a:endParaRPr lang="en-US" sz="14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err="1" smtClean="0"/>
              <a:t>GeoStUF</a:t>
            </a:r>
            <a:r>
              <a:rPr lang="en-US" sz="1600" dirty="0" smtClean="0"/>
              <a:t>  </a:t>
            </a:r>
            <a:r>
              <a:rPr lang="en-US" sz="1600" dirty="0" err="1" smtClean="0"/>
              <a:t>voor</a:t>
            </a:r>
            <a:r>
              <a:rPr lang="en-US" sz="1600" dirty="0" smtClean="0"/>
              <a:t> BGT en </a:t>
            </a:r>
            <a:r>
              <a:rPr lang="en-US" sz="1600" dirty="0" err="1" smtClean="0"/>
              <a:t>Beheer</a:t>
            </a:r>
            <a:r>
              <a:rPr lang="en-US" sz="1600" dirty="0" smtClean="0"/>
              <a:t> </a:t>
            </a:r>
            <a:r>
              <a:rPr lang="en-US" sz="1600" dirty="0" err="1" smtClean="0"/>
              <a:t>Openbare</a:t>
            </a:r>
            <a:r>
              <a:rPr lang="en-US" sz="1600" dirty="0" smtClean="0"/>
              <a:t> </a:t>
            </a:r>
            <a:r>
              <a:rPr lang="en-US" sz="1600" dirty="0" err="1" smtClean="0"/>
              <a:t>Ruimte</a:t>
            </a:r>
            <a:r>
              <a:rPr lang="en-US" sz="1600" dirty="0" smtClean="0"/>
              <a:t> </a:t>
            </a:r>
            <a:r>
              <a:rPr lang="en-US" sz="1600" dirty="0" err="1" smtClean="0"/>
              <a:t>systemen</a:t>
            </a:r>
            <a:endParaRPr lang="en-US" sz="1600" dirty="0" smtClean="0"/>
          </a:p>
          <a:p>
            <a:pPr lvl="1">
              <a:buFont typeface="Arial" pitchFamily="34" charset="0"/>
              <a:buChar char="•"/>
            </a:pPr>
            <a:r>
              <a:rPr lang="en-US" sz="1400" dirty="0" err="1" smtClean="0"/>
              <a:t>Geonovum</a:t>
            </a:r>
            <a:r>
              <a:rPr lang="en-US" sz="1400" dirty="0" smtClean="0"/>
              <a:t>,  </a:t>
            </a:r>
            <a:r>
              <a:rPr lang="en-US" sz="1400" dirty="0" err="1" smtClean="0"/>
              <a:t>convenant</a:t>
            </a:r>
            <a:r>
              <a:rPr lang="en-US" sz="1400" dirty="0" smtClean="0"/>
              <a:t> met </a:t>
            </a:r>
            <a:r>
              <a:rPr lang="en-US" sz="1400" dirty="0" err="1" smtClean="0"/>
              <a:t>leveranciers</a:t>
            </a:r>
            <a:r>
              <a:rPr lang="en-US" sz="1400" dirty="0" smtClean="0"/>
              <a:t> op 28/11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err="1" smtClean="0"/>
              <a:t>StUF</a:t>
            </a:r>
            <a:r>
              <a:rPr lang="en-US" sz="1600" dirty="0" smtClean="0"/>
              <a:t> </a:t>
            </a:r>
            <a:r>
              <a:rPr lang="en-US" sz="1600" dirty="0" err="1"/>
              <a:t>koppelvlakspecificatie</a:t>
            </a:r>
            <a:r>
              <a:rPr lang="en-US" sz="1600" dirty="0"/>
              <a:t> </a:t>
            </a:r>
            <a:r>
              <a:rPr lang="en-US" sz="1600" dirty="0" err="1" smtClean="0"/>
              <a:t>voor</a:t>
            </a:r>
            <a:r>
              <a:rPr lang="en-US" sz="1600" dirty="0" smtClean="0"/>
              <a:t>  </a:t>
            </a:r>
            <a:r>
              <a:rPr lang="en-US" sz="1600" dirty="0" err="1" smtClean="0"/>
              <a:t>MijnOverheid</a:t>
            </a:r>
            <a:r>
              <a:rPr lang="en-US" sz="1600" dirty="0" smtClean="0"/>
              <a:t>/</a:t>
            </a:r>
            <a:r>
              <a:rPr lang="en-US" sz="1600" dirty="0" err="1" smtClean="0"/>
              <a:t>Lopende</a:t>
            </a:r>
            <a:r>
              <a:rPr lang="en-US" sz="1600" dirty="0" smtClean="0"/>
              <a:t> </a:t>
            </a:r>
            <a:r>
              <a:rPr lang="en-US" sz="1600" dirty="0" err="1" smtClean="0"/>
              <a:t>Zaken</a:t>
            </a:r>
            <a:endParaRPr lang="en-US" sz="1600" dirty="0" smtClean="0"/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Ter </a:t>
            </a:r>
            <a:r>
              <a:rPr lang="en-US" sz="1400" dirty="0" err="1" smtClean="0"/>
              <a:t>beoordeling</a:t>
            </a:r>
            <a:r>
              <a:rPr lang="en-US" sz="1400" dirty="0" smtClean="0"/>
              <a:t>/</a:t>
            </a:r>
            <a:r>
              <a:rPr lang="en-US" sz="1400" dirty="0" err="1" smtClean="0"/>
              <a:t>afronding</a:t>
            </a:r>
            <a:r>
              <a:rPr lang="en-US" sz="1400" dirty="0" smtClean="0"/>
              <a:t> door Logius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err="1"/>
              <a:t>Onderdeel</a:t>
            </a:r>
            <a:r>
              <a:rPr lang="en-US" sz="1400" dirty="0"/>
              <a:t> van </a:t>
            </a:r>
            <a:r>
              <a:rPr lang="en-US" sz="1400" dirty="0" err="1"/>
              <a:t>i-versneller</a:t>
            </a:r>
            <a:r>
              <a:rPr lang="en-US" sz="1400" dirty="0"/>
              <a:t> </a:t>
            </a:r>
            <a:r>
              <a:rPr lang="en-US" sz="1400" dirty="0" err="1"/>
              <a:t>Zaakgericht</a:t>
            </a:r>
            <a:r>
              <a:rPr lang="en-US" sz="1400" dirty="0"/>
              <a:t> </a:t>
            </a:r>
            <a:r>
              <a:rPr lang="en-US" sz="1400" dirty="0" err="1"/>
              <a:t>werken</a:t>
            </a:r>
            <a:endParaRPr lang="en-US" sz="1400" dirty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err="1" smtClean="0"/>
              <a:t>Standaard</a:t>
            </a:r>
            <a:r>
              <a:rPr lang="en-US" sz="1600" dirty="0" smtClean="0"/>
              <a:t> DMS – </a:t>
            </a:r>
            <a:r>
              <a:rPr lang="en-US" sz="1600" dirty="0" err="1" smtClean="0"/>
              <a:t>Zaakservices</a:t>
            </a:r>
            <a:r>
              <a:rPr lang="en-US" sz="1600" dirty="0" smtClean="0"/>
              <a:t>   (</a:t>
            </a:r>
            <a:r>
              <a:rPr lang="en-US" sz="1600" dirty="0" err="1" smtClean="0"/>
              <a:t>StUF</a:t>
            </a:r>
            <a:r>
              <a:rPr lang="en-US" sz="1600" dirty="0" smtClean="0"/>
              <a:t>/CMIS)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err="1" smtClean="0"/>
              <a:t>Afronding</a:t>
            </a:r>
            <a:r>
              <a:rPr lang="en-US" sz="1400" dirty="0" smtClean="0"/>
              <a:t> door </a:t>
            </a:r>
            <a:r>
              <a:rPr lang="en-US" sz="1400" dirty="0" err="1" smtClean="0"/>
              <a:t>werkgroep</a:t>
            </a:r>
            <a:r>
              <a:rPr lang="en-US" sz="1400" dirty="0" smtClean="0"/>
              <a:t> “</a:t>
            </a:r>
            <a:r>
              <a:rPr lang="en-US" sz="1400" dirty="0" err="1" smtClean="0"/>
              <a:t>Koningskoppeling</a:t>
            </a:r>
            <a:r>
              <a:rPr lang="en-US" sz="1400" dirty="0" smtClean="0"/>
              <a:t>”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err="1" smtClean="0"/>
              <a:t>Verwerking</a:t>
            </a:r>
            <a:r>
              <a:rPr lang="en-US" sz="1400" dirty="0" smtClean="0"/>
              <a:t> van </a:t>
            </a:r>
            <a:r>
              <a:rPr lang="en-US" sz="1400" dirty="0" err="1" smtClean="0"/>
              <a:t>wijzigingen</a:t>
            </a:r>
            <a:r>
              <a:rPr lang="en-US" sz="1400" dirty="0"/>
              <a:t> </a:t>
            </a:r>
            <a:r>
              <a:rPr lang="en-US" sz="1400" dirty="0" smtClean="0"/>
              <a:t>van </a:t>
            </a:r>
            <a:r>
              <a:rPr lang="en-US" sz="1400" dirty="0" err="1" smtClean="0"/>
              <a:t>werkgroepleden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Q1-2013 </a:t>
            </a:r>
            <a:r>
              <a:rPr lang="en-US" sz="1400" dirty="0" err="1" smtClean="0"/>
              <a:t>formele</a:t>
            </a:r>
            <a:r>
              <a:rPr lang="en-US" sz="1400" dirty="0" smtClean="0"/>
              <a:t> </a:t>
            </a:r>
            <a:r>
              <a:rPr lang="en-US" sz="1400" dirty="0" err="1" smtClean="0"/>
              <a:t>vaststelling</a:t>
            </a:r>
            <a:r>
              <a:rPr lang="en-US" sz="1400" dirty="0" smtClean="0"/>
              <a:t> in </a:t>
            </a:r>
            <a:r>
              <a:rPr lang="en-US" sz="1400" dirty="0" err="1" smtClean="0"/>
              <a:t>StUF</a:t>
            </a:r>
            <a:r>
              <a:rPr lang="en-US" sz="1400" dirty="0" smtClean="0"/>
              <a:t> </a:t>
            </a:r>
            <a:r>
              <a:rPr lang="en-US" sz="1400" dirty="0" err="1" smtClean="0"/>
              <a:t>Expertgroep</a:t>
            </a:r>
            <a:r>
              <a:rPr lang="en-US" sz="1400" dirty="0" smtClean="0"/>
              <a:t> en </a:t>
            </a:r>
            <a:r>
              <a:rPr lang="en-US" sz="1400" dirty="0" err="1" smtClean="0"/>
              <a:t>Regiegroep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r>
              <a:rPr lang="en-US" sz="1400" dirty="0" err="1" smtClean="0"/>
              <a:t>Onderdeel</a:t>
            </a:r>
            <a:r>
              <a:rPr lang="en-US" sz="1400" dirty="0" smtClean="0"/>
              <a:t> van </a:t>
            </a:r>
            <a:r>
              <a:rPr lang="en-US" sz="1400" dirty="0" err="1" smtClean="0"/>
              <a:t>i-versneller</a:t>
            </a:r>
            <a:r>
              <a:rPr lang="en-US" sz="1400" dirty="0" smtClean="0"/>
              <a:t> </a:t>
            </a:r>
            <a:r>
              <a:rPr lang="en-US" sz="1400" dirty="0" err="1" smtClean="0"/>
              <a:t>Zaakgericht</a:t>
            </a:r>
            <a:r>
              <a:rPr lang="en-US" sz="1400" dirty="0" smtClean="0"/>
              <a:t> </a:t>
            </a:r>
            <a:r>
              <a:rPr lang="en-US" sz="1400" dirty="0" err="1" smtClean="0"/>
              <a:t>werken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endParaRPr lang="en-US" sz="1500" dirty="0" smtClean="0"/>
          </a:p>
          <a:p>
            <a:pPr>
              <a:buFont typeface="Arial" pitchFamily="34" charset="0"/>
              <a:buChar char="•"/>
            </a:pPr>
            <a:endParaRPr lang="en-US" sz="1800" dirty="0" smtClean="0"/>
          </a:p>
          <a:p>
            <a:pPr>
              <a:buFont typeface="Arial" pitchFamily="34" charset="0"/>
              <a:buChar char="•"/>
            </a:pPr>
            <a:endParaRPr lang="en-US" sz="16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E1D94-8473-4B96-8626-F8C9EB7A0DD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1286635" y="690012"/>
            <a:ext cx="6850063" cy="792163"/>
          </a:xfrm>
          <a:prstGeom prst="rect">
            <a:avLst/>
          </a:prstGeom>
        </p:spPr>
        <p:txBody>
          <a:bodyPr/>
          <a:lstStyle/>
          <a:p>
            <a:pPr algn="ctr" defTabSz="914400">
              <a:defRPr/>
            </a:pPr>
            <a:r>
              <a:rPr lang="en-US" sz="4000" b="1" i="1" kern="0" dirty="0" err="1" smtClean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Standaardisatie</a:t>
            </a:r>
            <a:endParaRPr lang="nl-NL" sz="4000" b="1" i="1" kern="0" dirty="0">
              <a:solidFill>
                <a:srgbClr val="E3722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4944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8694" y="1538790"/>
            <a:ext cx="8505944" cy="352901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1800" dirty="0" err="1" smtClean="0"/>
              <a:t>Standaarden</a:t>
            </a:r>
            <a:r>
              <a:rPr lang="en-US" sz="1800" dirty="0" smtClean="0"/>
              <a:t> </a:t>
            </a:r>
            <a:r>
              <a:rPr lang="en-US" sz="1800" dirty="0" err="1" smtClean="0"/>
              <a:t>voor</a:t>
            </a:r>
            <a:r>
              <a:rPr lang="en-US" sz="1800" dirty="0" smtClean="0"/>
              <a:t> Document</a:t>
            </a:r>
          </a:p>
          <a:p>
            <a:pPr lvl="1">
              <a:buFont typeface="Wingdings" pitchFamily="2" charset="2"/>
              <a:buChar char="Ø"/>
            </a:pPr>
            <a:r>
              <a:rPr lang="en-US" sz="1500" dirty="0" err="1" smtClean="0"/>
              <a:t>Kaders</a:t>
            </a:r>
            <a:r>
              <a:rPr lang="en-US" sz="1500" dirty="0" smtClean="0"/>
              <a:t> </a:t>
            </a:r>
            <a:r>
              <a:rPr lang="en-US" sz="1500" dirty="0" err="1" smtClean="0"/>
              <a:t>voor</a:t>
            </a:r>
            <a:r>
              <a:rPr lang="en-US" sz="1500" dirty="0" smtClean="0"/>
              <a:t> </a:t>
            </a:r>
            <a:r>
              <a:rPr lang="en-US" sz="1500" dirty="0" err="1" smtClean="0"/>
              <a:t>inhoud</a:t>
            </a:r>
            <a:r>
              <a:rPr lang="en-US" sz="1500" dirty="0" smtClean="0"/>
              <a:t>, </a:t>
            </a:r>
            <a:r>
              <a:rPr lang="en-US" sz="1500" dirty="0" err="1" smtClean="0"/>
              <a:t>proces</a:t>
            </a:r>
            <a:r>
              <a:rPr lang="en-US" sz="1500" dirty="0" smtClean="0"/>
              <a:t> en </a:t>
            </a:r>
            <a:r>
              <a:rPr lang="en-US" sz="1500" dirty="0" err="1" smtClean="0"/>
              <a:t>samenwerking</a:t>
            </a:r>
            <a:r>
              <a:rPr lang="en-US" sz="1500" dirty="0" smtClean="0"/>
              <a:t> </a:t>
            </a:r>
            <a:r>
              <a:rPr lang="en-US" sz="1500" dirty="0" err="1" smtClean="0"/>
              <a:t>gereed</a:t>
            </a:r>
            <a:endParaRPr lang="en-US" sz="1500" dirty="0" smtClean="0"/>
          </a:p>
          <a:p>
            <a:pPr lvl="1">
              <a:buFont typeface="Wingdings" pitchFamily="2" charset="2"/>
              <a:buChar char="Ø"/>
            </a:pPr>
            <a:r>
              <a:rPr lang="en-US" sz="1500" dirty="0" smtClean="0"/>
              <a:t>Nu 6 </a:t>
            </a:r>
            <a:r>
              <a:rPr lang="en-US" sz="1500" dirty="0" err="1" smtClean="0"/>
              <a:t>leveranciers</a:t>
            </a:r>
            <a:r>
              <a:rPr lang="en-US" sz="1500" dirty="0" smtClean="0"/>
              <a:t> in </a:t>
            </a:r>
            <a:r>
              <a:rPr lang="en-US" sz="1500" dirty="0" err="1" smtClean="0"/>
              <a:t>werkgroep</a:t>
            </a:r>
            <a:endParaRPr lang="en-US" sz="1500" dirty="0" smtClean="0"/>
          </a:p>
          <a:p>
            <a:pPr lvl="1">
              <a:buFont typeface="Wingdings" pitchFamily="2" charset="2"/>
              <a:buChar char="Ø"/>
            </a:pPr>
            <a:r>
              <a:rPr lang="en-US" sz="1500" b="1" i="1" dirty="0" smtClean="0"/>
              <a:t>21 </a:t>
            </a:r>
            <a:r>
              <a:rPr lang="en-US" sz="1500" b="1" i="1" dirty="0" err="1" smtClean="0"/>
              <a:t>nov</a:t>
            </a:r>
            <a:r>
              <a:rPr lang="en-US" sz="1500" b="1" i="1" dirty="0" smtClean="0"/>
              <a:t>: </a:t>
            </a:r>
            <a:r>
              <a:rPr lang="en-US" sz="1500" b="1" i="1" dirty="0" err="1" smtClean="0"/>
              <a:t>Uitnodiging</a:t>
            </a:r>
            <a:r>
              <a:rPr lang="en-US" sz="1500" b="1" i="1" dirty="0" smtClean="0"/>
              <a:t> </a:t>
            </a:r>
            <a:r>
              <a:rPr lang="en-US" sz="1500" b="1" i="1" dirty="0" err="1" smtClean="0"/>
              <a:t>naar</a:t>
            </a:r>
            <a:r>
              <a:rPr lang="en-US" sz="1500" b="1" i="1" dirty="0" smtClean="0"/>
              <a:t> </a:t>
            </a:r>
            <a:r>
              <a:rPr lang="en-US" sz="1500" b="1" i="1" dirty="0" err="1" smtClean="0"/>
              <a:t>alle</a:t>
            </a:r>
            <a:r>
              <a:rPr lang="en-US" sz="1500" b="1" i="1" dirty="0" smtClean="0"/>
              <a:t> </a:t>
            </a:r>
            <a:r>
              <a:rPr lang="en-US" sz="1500" b="1" i="1" dirty="0" err="1" smtClean="0"/>
              <a:t>convenantpartijen</a:t>
            </a:r>
            <a:r>
              <a:rPr lang="en-US" sz="1500" b="1" i="1" dirty="0" smtClean="0"/>
              <a:t> </a:t>
            </a:r>
            <a:r>
              <a:rPr lang="en-US" sz="1500" b="1" i="1" dirty="0" err="1" smtClean="0"/>
              <a:t>om</a:t>
            </a:r>
            <a:r>
              <a:rPr lang="en-US" sz="1500" b="1" i="1" dirty="0" smtClean="0"/>
              <a:t> </a:t>
            </a:r>
            <a:r>
              <a:rPr lang="en-US" sz="1500" b="1" i="1" dirty="0" err="1" smtClean="0"/>
              <a:t>ook</a:t>
            </a:r>
            <a:r>
              <a:rPr lang="en-US" sz="1500" b="1" i="1" dirty="0" smtClean="0"/>
              <a:t> </a:t>
            </a:r>
            <a:r>
              <a:rPr lang="en-US" sz="1500" b="1" i="1" dirty="0" err="1" smtClean="0"/>
              <a:t>mee</a:t>
            </a:r>
            <a:r>
              <a:rPr lang="en-US" sz="1500" b="1" i="1" dirty="0" smtClean="0"/>
              <a:t> </a:t>
            </a:r>
            <a:r>
              <a:rPr lang="en-US" sz="1500" b="1" i="1" dirty="0" err="1" smtClean="0"/>
              <a:t>te</a:t>
            </a:r>
            <a:r>
              <a:rPr lang="en-US" sz="1500" b="1" i="1" dirty="0" smtClean="0"/>
              <a:t> </a:t>
            </a:r>
            <a:r>
              <a:rPr lang="en-US" sz="1500" b="1" i="1" dirty="0" err="1" smtClean="0"/>
              <a:t>doen</a:t>
            </a:r>
            <a:endParaRPr lang="en-US" sz="1500" b="1" i="1" dirty="0" smtClean="0"/>
          </a:p>
          <a:p>
            <a:pPr lvl="2">
              <a:buFont typeface="Wingdings" pitchFamily="2" charset="2"/>
              <a:buChar char="Ø"/>
            </a:pPr>
            <a:r>
              <a:rPr lang="en-US" sz="1500" b="1" i="1" dirty="0" smtClean="0"/>
              <a:t>In </a:t>
            </a:r>
            <a:r>
              <a:rPr lang="en-US" sz="1500" b="1" i="1" dirty="0" err="1" smtClean="0"/>
              <a:t>werkgroep</a:t>
            </a:r>
            <a:r>
              <a:rPr lang="en-US" sz="1500" b="1" i="1" dirty="0" smtClean="0"/>
              <a:t>, reviewers of </a:t>
            </a:r>
            <a:r>
              <a:rPr lang="en-US" sz="1500" b="1" i="1" dirty="0" err="1" smtClean="0"/>
              <a:t>volger</a:t>
            </a:r>
            <a:endParaRPr lang="en-US" sz="1500" b="1" i="1" dirty="0"/>
          </a:p>
          <a:p>
            <a:pPr>
              <a:buFont typeface="Wingdings" pitchFamily="2" charset="2"/>
              <a:buChar char="Ø"/>
            </a:pPr>
            <a:endParaRPr lang="en-US" sz="1800" dirty="0" smtClean="0"/>
          </a:p>
          <a:p>
            <a:pPr>
              <a:buFont typeface="Wingdings" pitchFamily="2" charset="2"/>
              <a:buChar char="Ø"/>
            </a:pPr>
            <a:r>
              <a:rPr lang="en-US" sz="1800" dirty="0" err="1" smtClean="0"/>
              <a:t>Standaardisatie</a:t>
            </a:r>
            <a:r>
              <a:rPr lang="en-US" sz="1800" dirty="0" smtClean="0"/>
              <a:t> BAG-WABO </a:t>
            </a:r>
            <a:r>
              <a:rPr lang="en-US" sz="1800" dirty="0" err="1" smtClean="0"/>
              <a:t>keten</a:t>
            </a:r>
            <a:endParaRPr lang="en-US" sz="1800" dirty="0" smtClean="0"/>
          </a:p>
          <a:p>
            <a:pPr lvl="1">
              <a:buFont typeface="Wingdings" pitchFamily="2" charset="2"/>
              <a:buChar char="Ø"/>
            </a:pPr>
            <a:r>
              <a:rPr lang="en-US" sz="1500" dirty="0" err="1"/>
              <a:t>Kaders</a:t>
            </a:r>
            <a:r>
              <a:rPr lang="en-US" sz="1500" dirty="0"/>
              <a:t> </a:t>
            </a:r>
            <a:r>
              <a:rPr lang="en-US" sz="1500" dirty="0" err="1"/>
              <a:t>voor</a:t>
            </a:r>
            <a:r>
              <a:rPr lang="en-US" sz="1500" dirty="0"/>
              <a:t> </a:t>
            </a:r>
            <a:r>
              <a:rPr lang="en-US" sz="1500" dirty="0" err="1"/>
              <a:t>inhoud</a:t>
            </a:r>
            <a:r>
              <a:rPr lang="en-US" sz="1500" dirty="0"/>
              <a:t>, </a:t>
            </a:r>
            <a:r>
              <a:rPr lang="en-US" sz="1500" dirty="0" err="1"/>
              <a:t>proces</a:t>
            </a:r>
            <a:r>
              <a:rPr lang="en-US" sz="1500" dirty="0"/>
              <a:t> en </a:t>
            </a:r>
            <a:r>
              <a:rPr lang="en-US" sz="1500" dirty="0" err="1"/>
              <a:t>samenwerking</a:t>
            </a:r>
            <a:r>
              <a:rPr lang="en-US" sz="1500" dirty="0"/>
              <a:t> </a:t>
            </a:r>
            <a:r>
              <a:rPr lang="en-US" sz="1500" dirty="0" err="1"/>
              <a:t>gereed</a:t>
            </a:r>
            <a:endParaRPr lang="en-US" sz="1500" dirty="0"/>
          </a:p>
          <a:p>
            <a:pPr lvl="1">
              <a:buFont typeface="Wingdings" pitchFamily="2" charset="2"/>
              <a:buChar char="Ø"/>
            </a:pPr>
            <a:r>
              <a:rPr lang="en-US" sz="1500" dirty="0" smtClean="0"/>
              <a:t>Nu 4 </a:t>
            </a:r>
            <a:r>
              <a:rPr lang="en-US" sz="1500" dirty="0" err="1"/>
              <a:t>leveranciers</a:t>
            </a:r>
            <a:r>
              <a:rPr lang="en-US" sz="1500" dirty="0"/>
              <a:t> </a:t>
            </a:r>
            <a:r>
              <a:rPr lang="en-US" sz="1500" dirty="0" smtClean="0"/>
              <a:t>in </a:t>
            </a:r>
            <a:r>
              <a:rPr lang="en-US" sz="1500" dirty="0" err="1" smtClean="0"/>
              <a:t>werkgroep</a:t>
            </a:r>
            <a:endParaRPr lang="en-US" sz="1500" dirty="0"/>
          </a:p>
          <a:p>
            <a:pPr lvl="1">
              <a:buFont typeface="Wingdings" pitchFamily="2" charset="2"/>
              <a:buChar char="Ø"/>
            </a:pPr>
            <a:r>
              <a:rPr lang="en-US" sz="1500" b="1" i="1" dirty="0" smtClean="0"/>
              <a:t>21 </a:t>
            </a:r>
            <a:r>
              <a:rPr lang="en-US" sz="1500" b="1" i="1" dirty="0" err="1" smtClean="0"/>
              <a:t>nov</a:t>
            </a:r>
            <a:r>
              <a:rPr lang="en-US" sz="1500" b="1" i="1" dirty="0" smtClean="0"/>
              <a:t>: </a:t>
            </a:r>
            <a:r>
              <a:rPr lang="en-US" sz="1500" b="1" i="1" dirty="0" err="1" smtClean="0"/>
              <a:t>Uitnodiging</a:t>
            </a:r>
            <a:r>
              <a:rPr lang="en-US" sz="1500" b="1" i="1" dirty="0" smtClean="0"/>
              <a:t> </a:t>
            </a:r>
            <a:r>
              <a:rPr lang="en-US" sz="1500" b="1" i="1" dirty="0" err="1"/>
              <a:t>naar</a:t>
            </a:r>
            <a:r>
              <a:rPr lang="en-US" sz="1500" b="1" i="1" dirty="0"/>
              <a:t> </a:t>
            </a:r>
            <a:r>
              <a:rPr lang="en-US" sz="1500" b="1" i="1" dirty="0" err="1"/>
              <a:t>alle</a:t>
            </a:r>
            <a:r>
              <a:rPr lang="en-US" sz="1500" b="1" i="1" dirty="0"/>
              <a:t> </a:t>
            </a:r>
            <a:r>
              <a:rPr lang="en-US" sz="1500" b="1" i="1" dirty="0" err="1"/>
              <a:t>convenantpartijen</a:t>
            </a:r>
            <a:r>
              <a:rPr lang="en-US" sz="1500" b="1" i="1" dirty="0"/>
              <a:t> </a:t>
            </a:r>
            <a:r>
              <a:rPr lang="en-US" sz="1500" b="1" i="1" dirty="0" err="1"/>
              <a:t>om</a:t>
            </a:r>
            <a:r>
              <a:rPr lang="en-US" sz="1500" b="1" i="1" dirty="0"/>
              <a:t> </a:t>
            </a:r>
            <a:r>
              <a:rPr lang="en-US" sz="1500" b="1" i="1" dirty="0" err="1"/>
              <a:t>ook</a:t>
            </a:r>
            <a:r>
              <a:rPr lang="en-US" sz="1500" b="1" i="1" dirty="0"/>
              <a:t> </a:t>
            </a:r>
            <a:r>
              <a:rPr lang="en-US" sz="1500" b="1" i="1" dirty="0" err="1"/>
              <a:t>mee</a:t>
            </a:r>
            <a:r>
              <a:rPr lang="en-US" sz="1500" b="1" i="1" dirty="0"/>
              <a:t> </a:t>
            </a:r>
            <a:r>
              <a:rPr lang="en-US" sz="1500" b="1" i="1" dirty="0" err="1"/>
              <a:t>te</a:t>
            </a:r>
            <a:r>
              <a:rPr lang="en-US" sz="1500" b="1" i="1" dirty="0"/>
              <a:t> </a:t>
            </a:r>
            <a:r>
              <a:rPr lang="en-US" sz="1500" b="1" i="1" dirty="0" err="1"/>
              <a:t>doen</a:t>
            </a:r>
            <a:endParaRPr lang="en-US" sz="1500" b="1" i="1" dirty="0"/>
          </a:p>
          <a:p>
            <a:pPr lvl="2">
              <a:buFont typeface="Wingdings" pitchFamily="2" charset="2"/>
              <a:buChar char="Ø"/>
            </a:pPr>
            <a:r>
              <a:rPr lang="en-US" sz="1500" b="1" i="1" dirty="0"/>
              <a:t>In </a:t>
            </a:r>
            <a:r>
              <a:rPr lang="en-US" sz="1500" b="1" i="1" dirty="0" err="1"/>
              <a:t>werkgroep</a:t>
            </a:r>
            <a:r>
              <a:rPr lang="en-US" sz="1500" b="1" i="1" dirty="0"/>
              <a:t>, reviewers of </a:t>
            </a:r>
            <a:r>
              <a:rPr lang="en-US" sz="1500" b="1" i="1" dirty="0" err="1"/>
              <a:t>volger</a:t>
            </a:r>
            <a:endParaRPr lang="en-US" sz="1500" b="1" i="1" dirty="0"/>
          </a:p>
          <a:p>
            <a:pPr lvl="1">
              <a:buFont typeface="Wingdings" pitchFamily="2" charset="2"/>
              <a:buChar char="Ø"/>
            </a:pPr>
            <a:endParaRPr lang="en-US" sz="1500" dirty="0"/>
          </a:p>
          <a:p>
            <a:pPr>
              <a:buFont typeface="Wingdings" pitchFamily="2" charset="2"/>
              <a:buChar char="Ø"/>
            </a:pPr>
            <a:r>
              <a:rPr lang="en-US" sz="1800" dirty="0" err="1" smtClean="0"/>
              <a:t>Standaardisatie</a:t>
            </a:r>
            <a:r>
              <a:rPr lang="en-US" sz="1800" dirty="0" smtClean="0"/>
              <a:t> e-</a:t>
            </a:r>
            <a:r>
              <a:rPr lang="en-US" sz="1800" dirty="0" err="1" smtClean="0"/>
              <a:t>formulieren</a:t>
            </a:r>
            <a:r>
              <a:rPr lang="en-US" sz="1800" dirty="0" smtClean="0"/>
              <a:t>/prefill</a:t>
            </a:r>
          </a:p>
          <a:p>
            <a:pPr lvl="1">
              <a:buFont typeface="Wingdings" pitchFamily="2" charset="2"/>
              <a:buChar char="Ø"/>
            </a:pPr>
            <a:r>
              <a:rPr lang="en-US" sz="1500" dirty="0" err="1" smtClean="0"/>
              <a:t>Verbonden</a:t>
            </a:r>
            <a:r>
              <a:rPr lang="en-US" sz="1500" dirty="0" smtClean="0"/>
              <a:t> </a:t>
            </a:r>
            <a:r>
              <a:rPr lang="en-US" sz="1500" dirty="0" err="1" smtClean="0"/>
              <a:t>aan</a:t>
            </a:r>
            <a:r>
              <a:rPr lang="en-US" sz="1500" dirty="0" smtClean="0"/>
              <a:t> </a:t>
            </a:r>
            <a:r>
              <a:rPr lang="en-US" sz="1500" dirty="0" err="1" smtClean="0"/>
              <a:t>dienstverlening</a:t>
            </a:r>
            <a:r>
              <a:rPr lang="en-US" sz="1500" dirty="0" smtClean="0"/>
              <a:t> </a:t>
            </a:r>
            <a:r>
              <a:rPr lang="en-US" sz="1500" dirty="0" err="1" smtClean="0"/>
              <a:t>aan</a:t>
            </a:r>
            <a:r>
              <a:rPr lang="en-US" sz="1500" dirty="0" smtClean="0"/>
              <a:t> </a:t>
            </a:r>
            <a:r>
              <a:rPr lang="en-US" sz="1500" dirty="0" err="1" smtClean="0"/>
              <a:t>bedrijven</a:t>
            </a:r>
            <a:r>
              <a:rPr lang="en-US" sz="1500" dirty="0" smtClean="0"/>
              <a:t> / e-</a:t>
            </a:r>
            <a:r>
              <a:rPr lang="en-US" sz="1500" dirty="0" err="1" smtClean="0"/>
              <a:t>herkenning</a:t>
            </a:r>
            <a:endParaRPr lang="en-US" sz="1500" dirty="0" smtClean="0"/>
          </a:p>
          <a:p>
            <a:pPr lvl="1">
              <a:buFont typeface="Wingdings" pitchFamily="2" charset="2"/>
              <a:buChar char="Ø"/>
            </a:pPr>
            <a:r>
              <a:rPr lang="en-US" sz="1500" dirty="0" err="1" smtClean="0"/>
              <a:t>Inhoudelijk</a:t>
            </a:r>
            <a:r>
              <a:rPr lang="en-US" sz="1500" dirty="0" smtClean="0"/>
              <a:t> </a:t>
            </a:r>
            <a:r>
              <a:rPr lang="en-US" sz="1500" dirty="0" err="1" smtClean="0"/>
              <a:t>kader</a:t>
            </a:r>
            <a:r>
              <a:rPr lang="en-US" sz="1500" dirty="0" smtClean="0"/>
              <a:t> </a:t>
            </a:r>
            <a:r>
              <a:rPr lang="en-US" sz="1500" dirty="0" err="1" smtClean="0"/>
              <a:t>wordt</a:t>
            </a:r>
            <a:r>
              <a:rPr lang="en-US" sz="1500" dirty="0" smtClean="0"/>
              <a:t> </a:t>
            </a:r>
            <a:r>
              <a:rPr lang="en-US" sz="1500" dirty="0" err="1" smtClean="0"/>
              <a:t>opgesteld</a:t>
            </a:r>
            <a:endParaRPr lang="en-US" sz="1500" dirty="0" smtClean="0"/>
          </a:p>
          <a:p>
            <a:pPr lvl="1">
              <a:buFont typeface="Wingdings" pitchFamily="2" charset="2"/>
              <a:buChar char="Ø"/>
            </a:pPr>
            <a:endParaRPr lang="en-US" sz="1500" dirty="0"/>
          </a:p>
          <a:p>
            <a:pPr lvl="1">
              <a:buFont typeface="Wingdings" pitchFamily="2" charset="2"/>
              <a:buChar char="Ø"/>
            </a:pPr>
            <a:endParaRPr lang="en-US" sz="1500" dirty="0" smtClean="0"/>
          </a:p>
          <a:p>
            <a:pPr lvl="1">
              <a:buFont typeface="Arial" pitchFamily="34" charset="0"/>
              <a:buChar char="•"/>
            </a:pPr>
            <a:endParaRPr lang="en-US" sz="1500" dirty="0" smtClean="0"/>
          </a:p>
          <a:p>
            <a:pPr>
              <a:buFont typeface="Arial" pitchFamily="34" charset="0"/>
              <a:buChar char="•"/>
            </a:pPr>
            <a:endParaRPr lang="en-US" sz="1800" dirty="0" smtClean="0"/>
          </a:p>
          <a:p>
            <a:pPr>
              <a:buFont typeface="Arial" pitchFamily="34" charset="0"/>
              <a:buChar char="•"/>
            </a:pPr>
            <a:endParaRPr lang="en-US" sz="16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E1D94-8473-4B96-8626-F8C9EB7A0DD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1286635" y="862563"/>
            <a:ext cx="6850063" cy="792163"/>
          </a:xfrm>
          <a:prstGeom prst="rect">
            <a:avLst/>
          </a:prstGeom>
        </p:spPr>
        <p:txBody>
          <a:bodyPr/>
          <a:lstStyle/>
          <a:p>
            <a:pPr algn="ctr" defTabSz="914400">
              <a:defRPr/>
            </a:pPr>
            <a:r>
              <a:rPr lang="en-US" sz="4000" b="1" i="1" kern="0" dirty="0" err="1" smtClean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Standaardisatie</a:t>
            </a:r>
            <a:r>
              <a:rPr lang="en-US" sz="4000" b="1" i="1" kern="0" dirty="0" smtClean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 in </a:t>
            </a:r>
            <a:r>
              <a:rPr lang="en-US" sz="4000" b="1" i="1" kern="0" dirty="0" err="1" smtClean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opstart</a:t>
            </a:r>
            <a:endParaRPr lang="nl-NL" sz="4000" b="1" i="1" kern="0" dirty="0">
              <a:solidFill>
                <a:srgbClr val="E3722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5988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41655"/>
            <a:ext cx="5153025" cy="423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Tijdelijke aanduiding voor inhoud 1"/>
          <p:cNvSpPr>
            <a:spLocks noGrp="1"/>
          </p:cNvSpPr>
          <p:nvPr>
            <p:ph idx="1"/>
          </p:nvPr>
        </p:nvSpPr>
        <p:spPr>
          <a:xfrm>
            <a:off x="1688306" y="278650"/>
            <a:ext cx="6929437" cy="1066800"/>
          </a:xfrm>
        </p:spPr>
        <p:txBody>
          <a:bodyPr lIns="36000" tIns="0" rIns="0" bIns="0" anchor="b"/>
          <a:lstStyle/>
          <a:p>
            <a:pPr marL="0" indent="0" algn="ctr" eaLnBrk="1" hangingPunct="1">
              <a:buFont typeface="Arial" pitchFamily="34" charset="0"/>
              <a:buNone/>
            </a:pPr>
            <a:r>
              <a:rPr lang="nl-NL" sz="2800" dirty="0" smtClean="0">
                <a:latin typeface="Verdana" pitchFamily="34" charset="0"/>
                <a:cs typeface="Verdana" pitchFamily="34" charset="0"/>
              </a:rPr>
              <a:t>Vragen? </a:t>
            </a:r>
          </a:p>
        </p:txBody>
      </p:sp>
      <p:sp>
        <p:nvSpPr>
          <p:cNvPr id="36868" name="Tekstvak 4"/>
          <p:cNvSpPr txBox="1">
            <a:spLocks noChangeArrowheads="1"/>
          </p:cNvSpPr>
          <p:nvPr/>
        </p:nvSpPr>
        <p:spPr bwMode="auto">
          <a:xfrm rot="20161212">
            <a:off x="2181013" y="2846946"/>
            <a:ext cx="5437937" cy="12003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r>
              <a:rPr lang="en-US" sz="2400" dirty="0" smtClean="0"/>
              <a:t>GEMMA </a:t>
            </a:r>
            <a:r>
              <a:rPr lang="en-US" sz="2400" dirty="0" err="1" smtClean="0"/>
              <a:t>Softwarecatalogus</a:t>
            </a:r>
            <a:endParaRPr lang="en-US" sz="2400" dirty="0" smtClean="0"/>
          </a:p>
          <a:p>
            <a:pPr eaLnBrk="1" hangingPunct="1"/>
            <a:r>
              <a:rPr lang="en-US" sz="2400" dirty="0" smtClean="0"/>
              <a:t>begin 2013 </a:t>
            </a:r>
            <a:r>
              <a:rPr lang="en-US" sz="2400" dirty="0" err="1" smtClean="0"/>
              <a:t>ontsloten</a:t>
            </a:r>
            <a:r>
              <a:rPr lang="en-US" sz="2400" dirty="0" smtClean="0"/>
              <a:t> </a:t>
            </a:r>
          </a:p>
          <a:p>
            <a:pPr eaLnBrk="1" hangingPunct="1"/>
            <a:r>
              <a:rPr lang="en-US" sz="2400" dirty="0" err="1" smtClean="0"/>
              <a:t>als</a:t>
            </a:r>
            <a:r>
              <a:rPr lang="en-US" sz="2400" dirty="0" smtClean="0"/>
              <a:t> open data/via </a:t>
            </a:r>
            <a:r>
              <a:rPr lang="en-US" sz="2400" dirty="0" err="1" smtClean="0"/>
              <a:t>webservices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24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peratieNUPMarjo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4F2D7F"/>
      </a:accent1>
      <a:accent2>
        <a:srgbClr val="E37222"/>
      </a:accent2>
      <a:accent3>
        <a:srgbClr val="D1006A"/>
      </a:accent3>
      <a:accent4>
        <a:srgbClr val="000000"/>
      </a:accent4>
      <a:accent5>
        <a:srgbClr val="003366"/>
      </a:accent5>
      <a:accent6>
        <a:srgbClr val="009CDD"/>
      </a:accent6>
      <a:hlink>
        <a:srgbClr val="4F2D7F"/>
      </a:hlink>
      <a:folHlink>
        <a:srgbClr val="E37222"/>
      </a:folHlink>
    </a:clrScheme>
    <a:fontScheme name="KING thema">
      <a:majorFont>
        <a:latin typeface="Calibri"/>
        <a:ea typeface="ヒラギノ角ゴ Pro W3"/>
        <a:cs typeface=""/>
      </a:majorFont>
      <a:minorFont>
        <a:latin typeface="Verdana"/>
        <a:ea typeface="ヒラギノ角ゴ Pro W3"/>
        <a:cs typeface="Verdan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460</Words>
  <Application>Microsoft Office PowerPoint</Application>
  <PresentationFormat>Diavoorstelling (4:3)</PresentationFormat>
  <Paragraphs>119</Paragraphs>
  <Slides>9</Slides>
  <Notes>6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Office Theme</vt:lpstr>
      <vt:lpstr>Regiegroep  StUF/RSGB/RGBZ Stand van Zaken OperatieNUP              Utrecht - 5 december 2012  - Peter Klaver</vt:lpstr>
      <vt:lpstr>PowerPoint-presentatie</vt:lpstr>
      <vt:lpstr>PowerPoint-presentatie</vt:lpstr>
      <vt:lpstr>PowerPoint-presentatie</vt:lpstr>
      <vt:lpstr>Prioriteiten (1-4)</vt:lpstr>
      <vt:lpstr>PowerPoint-presentatie</vt:lpstr>
      <vt:lpstr>PowerPoint-presentatie</vt:lpstr>
      <vt:lpstr>PowerPoint-presentatie</vt:lpstr>
      <vt:lpstr>PowerPoint-presentatie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Leveranciers management  Peter Klaver Kees Groeneveld</dc:title>
  <dc:creator>Peter Klaver</dc:creator>
  <cp:lastModifiedBy>Peter Klaver</cp:lastModifiedBy>
  <cp:revision>60</cp:revision>
  <dcterms:created xsi:type="dcterms:W3CDTF">2012-05-24T15:33:30Z</dcterms:created>
  <dcterms:modified xsi:type="dcterms:W3CDTF">2012-12-03T16:06:10Z</dcterms:modified>
</cp:coreProperties>
</file>